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9" r:id="rId3"/>
    <p:sldId id="278" r:id="rId4"/>
    <p:sldId id="257" r:id="rId5"/>
    <p:sldId id="258" r:id="rId6"/>
    <p:sldId id="261" r:id="rId7"/>
    <p:sldId id="263" r:id="rId8"/>
    <p:sldId id="265" r:id="rId9"/>
    <p:sldId id="267" r:id="rId10"/>
    <p:sldId id="268" r:id="rId11"/>
    <p:sldId id="274" r:id="rId12"/>
    <p:sldId id="270" r:id="rId13"/>
    <p:sldId id="276"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1pPr>
    <a:lvl2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2pPr>
    <a:lvl3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3pPr>
    <a:lvl4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4pPr>
    <a:lvl5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5pPr>
    <a:lvl6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6pPr>
    <a:lvl7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7pPr>
    <a:lvl8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8pPr>
    <a:lvl9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FFFFFF"/>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1"/>
          </a:solidFill>
        </a:fill>
      </a:tcStyle>
    </a:firstCol>
    <a:la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381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1"/>
          </a:solidFill>
        </a:fill>
      </a:tcStyle>
    </a:lastRow>
    <a:fir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381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FFFFFF"/>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3"/>
          </a:solidFill>
        </a:fill>
      </a:tcStyle>
    </a:firstCol>
    <a:la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381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3"/>
          </a:solidFill>
        </a:fill>
      </a:tcStyle>
    </a:lastRow>
    <a:fir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381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FFFFFF"/>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6"/>
          </a:solidFill>
        </a:fill>
      </a:tcStyle>
    </a:firstCol>
    <a:la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381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6"/>
          </a:solidFill>
        </a:fill>
      </a:tcStyle>
    </a:lastRow>
    <a:fir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381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A3A6A9"/>
          </a:solidFill>
        </a:fill>
      </a:tcStyle>
    </a:band2H>
    <a:firstCol>
      <a:tcTxStyle b="on" i="off">
        <a:fontRef idx="major">
          <a:srgbClr val="A3A6A9"/>
        </a:fontRef>
        <a:srgbClr val="A3A6A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A3A6A9"/>
          </a:solidFill>
        </a:fill>
      </a:tcStyle>
    </a:lastRow>
    <a:firstRow>
      <a:tcTxStyle b="on" i="off">
        <a:fontRef idx="major">
          <a:srgbClr val="A3A6A9"/>
        </a:fontRef>
        <a:srgbClr val="A3A6A9"/>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FFFFFF"/>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FFFFFF"/>
          </a:solidFill>
        </a:fill>
      </a:tcStyle>
    </a:firstCol>
    <a:la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381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FFFFFF"/>
          </a:solidFill>
        </a:fill>
      </a:tcStyle>
    </a:lastRow>
    <a:fir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381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FFFFFF"/>
          </a:solidFill>
        </a:fill>
      </a:tcStyle>
    </a:firstRow>
  </a:tblStyle>
  <a:tblStyle styleId="{2708684C-4D16-4618-839F-0558EEFCDFE6}" styleName="">
    <a:tblBg/>
    <a:wholeTbl>
      <a:tcTxStyle b="off" i="off">
        <a:font>
          <a:latin typeface="Helvetica Neue Medium"/>
          <a:ea typeface="Helvetica Neue Medium"/>
          <a:cs typeface="Helvetica Neue Medium"/>
        </a:font>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A3A6A9">
              <a:alpha val="20000"/>
            </a:srgbClr>
          </a:solidFill>
        </a:fill>
      </a:tcStyle>
    </a:wholeTbl>
    <a:band2H>
      <a:tcTxStyle/>
      <a:tcStyle>
        <a:tcBdr/>
        <a:fill>
          <a:solidFill>
            <a:srgbClr val="FFFFFF"/>
          </a:solidFill>
        </a:fill>
      </a:tcStyle>
    </a:band2H>
    <a:firstCol>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solidFill>
            <a:srgbClr val="A3A6A9">
              <a:alpha val="20000"/>
            </a:srgbClr>
          </a:solidFill>
        </a:fill>
      </a:tcStyle>
    </a:firstCol>
    <a:la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50800" cap="flat">
              <a:solidFill>
                <a:srgbClr val="A3A6A9"/>
              </a:solidFill>
              <a:prstDash val="solid"/>
              <a:round/>
            </a:ln>
          </a:top>
          <a:bottom>
            <a:ln w="127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noFill/>
        </a:fill>
      </a:tcStyle>
    </a:lastRow>
    <a:firstRow>
      <a:tcTxStyle b="on" i="off">
        <a:fontRef idx="major">
          <a:srgbClr val="A3A6A9"/>
        </a:fontRef>
        <a:srgbClr val="A3A6A9"/>
      </a:tcTxStyle>
      <a:tcStyle>
        <a:tcBdr>
          <a:left>
            <a:ln w="12700" cap="flat">
              <a:solidFill>
                <a:srgbClr val="A3A6A9"/>
              </a:solidFill>
              <a:prstDash val="solid"/>
              <a:round/>
            </a:ln>
          </a:left>
          <a:right>
            <a:ln w="12700" cap="flat">
              <a:solidFill>
                <a:srgbClr val="A3A6A9"/>
              </a:solidFill>
              <a:prstDash val="solid"/>
              <a:round/>
            </a:ln>
          </a:right>
          <a:top>
            <a:ln w="12700" cap="flat">
              <a:solidFill>
                <a:srgbClr val="A3A6A9"/>
              </a:solidFill>
              <a:prstDash val="solid"/>
              <a:round/>
            </a:ln>
          </a:top>
          <a:bottom>
            <a:ln w="25400" cap="flat">
              <a:solidFill>
                <a:srgbClr val="A3A6A9"/>
              </a:solidFill>
              <a:prstDash val="solid"/>
              <a:round/>
            </a:ln>
          </a:bottom>
          <a:insideH>
            <a:ln w="12700" cap="flat">
              <a:solidFill>
                <a:srgbClr val="A3A6A9"/>
              </a:solidFill>
              <a:prstDash val="solid"/>
              <a:round/>
            </a:ln>
          </a:insideH>
          <a:insideV>
            <a:ln w="12700" cap="flat">
              <a:solidFill>
                <a:srgbClr val="A3A6A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1"/>
    <p:restoredTop sz="95194"/>
  </p:normalViewPr>
  <p:slideViewPr>
    <p:cSldViewPr snapToGrid="0" snapToObjects="1">
      <p:cViewPr varScale="1">
        <p:scale>
          <a:sx n="58" d="100"/>
          <a:sy n="58" d="100"/>
        </p:scale>
        <p:origin x="26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name is Anna Wright and I am the CEO and cofounder of BindiMaps. Around 20 years ago I was diagnosed with a rare retinal disease that should leave me completely blind. With assistive technology I knew that I would still be able to work, but how was I going to get to work? </a:t>
            </a:r>
            <a:r>
              <a:rPr lang="en-US" dirty="0" err="1"/>
              <a:t>Thf</a:t>
            </a:r>
            <a:r>
              <a:rPr lang="en-US" dirty="0"/>
              <a:t> there were Braille signs around, how was I going to find them? That started my mission that lead to BindiMaps – a smart phone wayfinding app that helps anyone navigate anywhere, indoors or outdoors. </a:t>
            </a:r>
          </a:p>
        </p:txBody>
      </p:sp>
    </p:spTree>
    <p:extLst>
      <p:ext uri="{BB962C8B-B14F-4D97-AF65-F5344CB8AC3E}">
        <p14:creationId xmlns:p14="http://schemas.microsoft.com/office/powerpoint/2010/main" val="316139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 BindiMaps, we can make your buildings accessible to everyone, improve your customers’ experience and provide a rich data base to you to make better decisions from </a:t>
            </a:r>
          </a:p>
        </p:txBody>
      </p:sp>
    </p:spTree>
    <p:extLst>
      <p:ext uri="{BB962C8B-B14F-4D97-AF65-F5344CB8AC3E}">
        <p14:creationId xmlns:p14="http://schemas.microsoft.com/office/powerpoint/2010/main" val="59780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just a few of our clients – others in the tourism space include the National Library of Australia, and the Newcastle Museum </a:t>
            </a:r>
          </a:p>
        </p:txBody>
      </p:sp>
    </p:spTree>
    <p:extLst>
      <p:ext uri="{BB962C8B-B14F-4D97-AF65-F5344CB8AC3E}">
        <p14:creationId xmlns:p14="http://schemas.microsoft.com/office/powerpoint/2010/main" val="171911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would love to hear from any tourism destination interested in opening up their spaces to accessible tourism. And we also welcome any feedback from users. So if you would like to discuss having your precinct or building </a:t>
            </a:r>
            <a:r>
              <a:rPr lang="en-US" dirty="0" err="1"/>
              <a:t>bindimapped</a:t>
            </a:r>
            <a:r>
              <a:rPr lang="en-US" dirty="0"/>
              <a:t>, or if you have feed back on the app, I would love to hear from you.</a:t>
            </a:r>
          </a:p>
        </p:txBody>
      </p:sp>
    </p:spTree>
    <p:extLst>
      <p:ext uri="{BB962C8B-B14F-4D97-AF65-F5344CB8AC3E}">
        <p14:creationId xmlns:p14="http://schemas.microsoft.com/office/powerpoint/2010/main" val="26758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the statistics on disability in Australia will be no </a:t>
            </a:r>
            <a:r>
              <a:rPr lang="en-US" dirty="0" err="1"/>
              <a:t>surpise</a:t>
            </a:r>
            <a:r>
              <a:rPr lang="en-US" dirty="0"/>
              <a:t> to any of us here today</a:t>
            </a:r>
          </a:p>
        </p:txBody>
      </p:sp>
    </p:spTree>
    <p:extLst>
      <p:ext uri="{BB962C8B-B14F-4D97-AF65-F5344CB8AC3E}">
        <p14:creationId xmlns:p14="http://schemas.microsoft.com/office/powerpoint/2010/main" val="310531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where does BindiMaps fit in? BindiMaps is a smart phone app that will let anyone navigate any environment safely and independently. We </a:t>
            </a:r>
            <a:r>
              <a:rPr lang="en-US" dirty="0" err="1"/>
              <a:t>fisrt</a:t>
            </a:r>
            <a:r>
              <a:rPr lang="en-US" dirty="0"/>
              <a:t> built the app for people living with low vision or blindness, and now have moved on to those needing wheelchair accessible routing, autism spectrum routing as well as routing for those who do not have a disability. </a:t>
            </a:r>
            <a:r>
              <a:rPr lang="en-US" dirty="0" err="1"/>
              <a:t>Im</a:t>
            </a:r>
            <a:r>
              <a:rPr lang="en-US" dirty="0"/>
              <a:t> sure that there are many people here at this conference who have had the frustration of trying to find the only gate that is wheel chair accessible in a large stadium, or trying to find a staff member to help you. Or trying to understand an exhibition where there is no Braille signage or audio guides.</a:t>
            </a:r>
          </a:p>
        </p:txBody>
      </p:sp>
    </p:spTree>
    <p:extLst>
      <p:ext uri="{BB962C8B-B14F-4D97-AF65-F5344CB8AC3E}">
        <p14:creationId xmlns:p14="http://schemas.microsoft.com/office/powerpoint/2010/main" val="183112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381000" y="685800"/>
            <a:ext cx="6096000" cy="3429000"/>
          </a:xfrm>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lvl1pPr marL="342900" indent="-342900">
              <a:buSzPct val="100000"/>
              <a:buChar char="-"/>
            </a:lvl1pPr>
          </a:lstStyle>
          <a:p>
            <a:r>
              <a:rPr lang="en-AU" dirty="0"/>
              <a:t>BindiMaps works just like any other outdoor mapping app that you would be familiar with, except that it works in doors as well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pPr marL="342900" indent="-342900">
              <a:buSzPct val="100000"/>
              <a:buChar char="-"/>
            </a:pPr>
            <a:r>
              <a:rPr lang="en-AU" dirty="0"/>
              <a:t>.We have lots of other features, such as contextual information, especially important if you are blind, and are trying to enjoy an exhibition or other venue that has </a:t>
            </a:r>
            <a:r>
              <a:rPr lang="en-AU" dirty="0" err="1"/>
              <a:t>predominatly</a:t>
            </a:r>
            <a:r>
              <a:rPr lang="en-AU" dirty="0"/>
              <a:t> visual signage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well as our app solution, we can also provide interactive maps as a simple link to a website – again, all completely accessible</a:t>
            </a:r>
          </a:p>
        </p:txBody>
      </p:sp>
    </p:spTree>
    <p:extLst>
      <p:ext uri="{BB962C8B-B14F-4D97-AF65-F5344CB8AC3E}">
        <p14:creationId xmlns:p14="http://schemas.microsoft.com/office/powerpoint/2010/main" val="295885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collect highly </a:t>
            </a:r>
            <a:r>
              <a:rPr lang="en-US" dirty="0" err="1"/>
              <a:t>annomonised</a:t>
            </a:r>
            <a:r>
              <a:rPr lang="en-US" dirty="0"/>
              <a:t>  data in the app, which is of great value to building owners – we </a:t>
            </a:r>
            <a:r>
              <a:rPr lang="en-US" dirty="0" err="1"/>
              <a:t>creat</a:t>
            </a:r>
            <a:r>
              <a:rPr lang="en-US" dirty="0"/>
              <a:t> heat maps of travel paths, as well as recording all search made in a venue</a:t>
            </a:r>
          </a:p>
        </p:txBody>
      </p:sp>
    </p:spTree>
    <p:extLst>
      <p:ext uri="{BB962C8B-B14F-4D97-AF65-F5344CB8AC3E}">
        <p14:creationId xmlns:p14="http://schemas.microsoft.com/office/powerpoint/2010/main" val="42316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Installing BindiMaps in a venue will improve everyone’s customer experience, especially those customers with a disability. </a:t>
            </a:r>
            <a:r>
              <a:rPr lang="en-US" dirty="0" err="1"/>
              <a:t>Bindi</a:t>
            </a:r>
            <a:r>
              <a:rPr lang="en-US" dirty="0"/>
              <a:t> is short for Be independent, which is one thing that we all like to be, even when being a tourist – imagine knowing what the locals know in a strange place, and all through your smart phone </a:t>
            </a:r>
          </a:p>
        </p:txBody>
      </p:sp>
    </p:spTree>
    <p:extLst>
      <p:ext uri="{BB962C8B-B14F-4D97-AF65-F5344CB8AC3E}">
        <p14:creationId xmlns:p14="http://schemas.microsoft.com/office/powerpoint/2010/main" val="166669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 is always gold, and in the tourism setting as well. Data improves the offered customer experience, as well as reducing costs to the tourism </a:t>
            </a:r>
            <a:r>
              <a:rPr lang="en-US" dirty="0" err="1"/>
              <a:t>organisation</a:t>
            </a:r>
            <a:endParaRPr lang="en-US" dirty="0"/>
          </a:p>
        </p:txBody>
      </p:sp>
    </p:spTree>
    <p:extLst>
      <p:ext uri="{BB962C8B-B14F-4D97-AF65-F5344CB8AC3E}">
        <p14:creationId xmlns:p14="http://schemas.microsoft.com/office/powerpoint/2010/main" val="120692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0" name="Image"/>
          <p:cNvSpPr>
            <a:spLocks noGrp="1"/>
          </p:cNvSpPr>
          <p:nvPr>
            <p:ph type="pic" sz="half" idx="21"/>
          </p:nvPr>
        </p:nvSpPr>
        <p:spPr>
          <a:xfrm>
            <a:off x="10960100" y="3149600"/>
            <a:ext cx="13944600" cy="9296400"/>
          </a:xfrm>
          <a:prstGeom prst="rect">
            <a:avLst/>
          </a:prstGeom>
        </p:spPr>
        <p:txBody>
          <a:bodyPr lIns="91439" tIns="45719" rIns="91439" bIns="45719">
            <a:noAutofit/>
          </a:bodyPr>
          <a:lstStyle/>
          <a:p>
            <a:endParaRPr/>
          </a:p>
        </p:txBody>
      </p:sp>
      <p:sp>
        <p:nvSpPr>
          <p:cNvPr id="21" name="Body Level One…"/>
          <p:cNvSpPr txBox="1">
            <a:spLocks noGrp="1"/>
          </p:cNvSpPr>
          <p:nvPr>
            <p:ph type="body" sz="half" idx="1"/>
          </p:nvPr>
        </p:nvSpPr>
        <p:spPr>
          <a:xfrm>
            <a:off x="1689100" y="3149600"/>
            <a:ext cx="10223500" cy="9296400"/>
          </a:xfrm>
          <a:prstGeom prst="rect">
            <a:avLst/>
          </a:prstGeom>
        </p:spPr>
        <p:txBody>
          <a:bodyPr anchor="ctr"/>
          <a:lstStyle>
            <a:lvl1pPr marL="558800" indent="-558800" algn="l">
              <a:spcBef>
                <a:spcPts val="4500"/>
              </a:spcBef>
              <a:buSzPct val="125000"/>
              <a:buChar char="•"/>
              <a:defRPr sz="3800"/>
            </a:lvl1pPr>
            <a:lvl2pPr marL="1117600" indent="-558800" algn="l">
              <a:spcBef>
                <a:spcPts val="4500"/>
              </a:spcBef>
              <a:buSzPct val="125000"/>
              <a:buChar char="•"/>
              <a:defRPr sz="3800"/>
            </a:lvl2pPr>
            <a:lvl3pPr marL="1676400" indent="-558800" algn="l">
              <a:spcBef>
                <a:spcPts val="4500"/>
              </a:spcBef>
              <a:buSzPct val="125000"/>
              <a:buChar char="•"/>
              <a:defRPr sz="3800"/>
            </a:lvl3pPr>
            <a:lvl4pPr marL="2235200" indent="-558800" algn="l">
              <a:spcBef>
                <a:spcPts val="4500"/>
              </a:spcBef>
              <a:buSzPct val="125000"/>
              <a:buChar char="•"/>
              <a:defRPr sz="3800"/>
            </a:lvl4pPr>
            <a:lvl5pPr marL="2794000" indent="-558800" algn="l">
              <a:spcBef>
                <a:spcPts val="4500"/>
              </a:spcBef>
              <a:buSzPct val="125000"/>
              <a:buChar char="•"/>
              <a:defRPr sz="3800"/>
            </a:lvl5pPr>
          </a:lstStyle>
          <a:p>
            <a:r>
              <a:t>Body Level One</a:t>
            </a:r>
          </a:p>
          <a:p>
            <a:pPr lvl="1"/>
            <a:r>
              <a:t>Body Level Two</a:t>
            </a:r>
          </a:p>
          <a:p>
            <a:pPr lvl="2"/>
            <a:r>
              <a:t>Body Level Three</a:t>
            </a:r>
          </a:p>
          <a:p>
            <a:pPr lvl="3"/>
            <a:r>
              <a:t>Body Level Four</a:t>
            </a:r>
          </a:p>
          <a:p>
            <a:pPr lvl="4"/>
            <a:r>
              <a:t>Body Level Five</a:t>
            </a:r>
          </a:p>
        </p:txBody>
      </p:sp>
      <p:sp>
        <p:nvSpPr>
          <p:cNvPr id="22" name="Title Text"/>
          <p:cNvSpPr txBox="1">
            <a:spLocks noGrp="1"/>
          </p:cNvSpPr>
          <p:nvPr>
            <p:ph type="title"/>
          </p:nvPr>
        </p:nvSpPr>
        <p:spPr>
          <a:xfrm>
            <a:off x="1689100" y="355600"/>
            <a:ext cx="21005800" cy="2286000"/>
          </a:xfrm>
          <a:prstGeom prst="rect">
            <a:avLst/>
          </a:prstGeom>
        </p:spPr>
        <p:txBody>
          <a:bodyPr anchor="ctr"/>
          <a:lstStyle/>
          <a:p>
            <a:r>
              <a:t>Title Text</a:t>
            </a:r>
          </a:p>
        </p:txBody>
      </p:sp>
      <p:pic>
        <p:nvPicPr>
          <p:cNvPr id="23" name="BindiMaps-Icon.png" descr="BindiMaps-Icon.png"/>
          <p:cNvPicPr>
            <a:picLocks noChangeAspect="1"/>
          </p:cNvPicPr>
          <p:nvPr/>
        </p:nvPicPr>
        <p:blipFill>
          <a:blip r:embed="rId2"/>
          <a:stretch>
            <a:fillRect/>
          </a:stretch>
        </p:blipFill>
        <p:spPr>
          <a:xfrm>
            <a:off x="23182975" y="12687730"/>
            <a:ext cx="574843" cy="770600"/>
          </a:xfrm>
          <a:prstGeom prst="rect">
            <a:avLst/>
          </a:prstGeom>
          <a:ln w="12700">
            <a:miter lim="400000"/>
          </a:ln>
        </p:spPr>
      </p:pic>
      <p:sp>
        <p:nvSpPr>
          <p:cNvPr id="24" name="Rectangle"/>
          <p:cNvSpPr/>
          <p:nvPr/>
        </p:nvSpPr>
        <p:spPr>
          <a:xfrm>
            <a:off x="640904" y="12455052"/>
            <a:ext cx="23089870" cy="25402"/>
          </a:xfrm>
          <a:prstGeom prst="rect">
            <a:avLst/>
          </a:prstGeom>
          <a:solidFill>
            <a:srgbClr val="F5F5F5"/>
          </a:solidFill>
          <a:ln w="12700">
            <a:miter lim="400000"/>
          </a:ln>
        </p:spPr>
        <p:txBody>
          <a:bodyPr lIns="0" tIns="0" rIns="0" bIns="0" anchor="ctr"/>
          <a:lstStyle/>
          <a:p>
            <a:pPr algn="ctr">
              <a:lnSpc>
                <a:spcPct val="100000"/>
              </a:lnSpc>
              <a:spcBef>
                <a:spcPts val="0"/>
              </a:spcBef>
              <a:defRPr sz="3200">
                <a:latin typeface="Helvetica Light"/>
                <a:ea typeface="Helvetica Light"/>
                <a:cs typeface="Helvetica Light"/>
                <a:sym typeface="Helvetica Light"/>
              </a:defRPr>
            </a:pPr>
            <a:endParaRPr/>
          </a:p>
        </p:txBody>
      </p:sp>
      <p:sp>
        <p:nvSpPr>
          <p:cNvPr id="25" name="Proposal for Queens Wharf Brisbane"/>
          <p:cNvSpPr txBox="1"/>
          <p:nvPr/>
        </p:nvSpPr>
        <p:spPr>
          <a:xfrm>
            <a:off x="592232" y="12967289"/>
            <a:ext cx="2767128" cy="287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A3A6A9"/>
                </a:solidFill>
                <a:latin typeface="+mj-lt"/>
                <a:ea typeface="+mj-ea"/>
                <a:cs typeface="+mj-cs"/>
                <a:sym typeface="Helvetica Neue"/>
              </a:defRPr>
            </a:lvl1pPr>
          </a:lstStyle>
          <a:p>
            <a:r>
              <a:t>Proposal for Queens Wharf Brisbane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78000" y="2298700"/>
            <a:ext cx="208280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lnSpc>
                <a:spcPct val="100000"/>
              </a:lnSpc>
              <a:spcBef>
                <a:spcPts val="0"/>
              </a:spcBef>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25245E"/>
          </a:solidFill>
          <a:uFillTx/>
          <a:latin typeface="Avenir Heavy"/>
          <a:ea typeface="Avenir Heavy"/>
          <a:cs typeface="Avenir Heavy"/>
          <a:sym typeface="Avenir Heavy"/>
        </a:defRPr>
      </a:lvl9pPr>
    </p:titleStyle>
    <p:body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mj-lt"/>
          <a:ea typeface="+mj-ea"/>
          <a:cs typeface="+mj-cs"/>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mj-lt"/>
          <a:ea typeface="+mj-ea"/>
          <a:cs typeface="+mj-cs"/>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mj-lt"/>
          <a:ea typeface="+mj-ea"/>
          <a:cs typeface="+mj-cs"/>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mj-lt"/>
          <a:ea typeface="+mj-ea"/>
          <a:cs typeface="+mj-cs"/>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mj-lt"/>
          <a:ea typeface="+mj-ea"/>
          <a:cs typeface="+mj-cs"/>
          <a:sym typeface="Helvetica Neue"/>
        </a:defRPr>
      </a:lvl5pPr>
      <a:lvl6pPr marL="3834422" marR="0" indent="-659422" algn="ctr" defTabSz="825500" rtl="0" latinLnBrk="0">
        <a:lnSpc>
          <a:spcPct val="100000"/>
        </a:lnSpc>
        <a:spcBef>
          <a:spcPts val="0"/>
        </a:spcBef>
        <a:spcAft>
          <a:spcPts val="0"/>
        </a:spcAft>
        <a:buClrTx/>
        <a:buSzPct val="125000"/>
        <a:buFontTx/>
        <a:buChar char="•"/>
        <a:tabLst/>
        <a:defRPr sz="5400" b="0" i="0" u="none" strike="noStrike" cap="none" spc="0" baseline="0">
          <a:solidFill>
            <a:srgbClr val="000000"/>
          </a:solidFill>
          <a:uFillTx/>
          <a:latin typeface="+mj-lt"/>
          <a:ea typeface="+mj-ea"/>
          <a:cs typeface="+mj-cs"/>
          <a:sym typeface="Helvetica Neue"/>
        </a:defRPr>
      </a:lvl6pPr>
      <a:lvl7pPr marL="4469422" marR="0" indent="-659422" algn="ctr" defTabSz="825500" rtl="0" latinLnBrk="0">
        <a:lnSpc>
          <a:spcPct val="100000"/>
        </a:lnSpc>
        <a:spcBef>
          <a:spcPts val="0"/>
        </a:spcBef>
        <a:spcAft>
          <a:spcPts val="0"/>
        </a:spcAft>
        <a:buClrTx/>
        <a:buSzPct val="125000"/>
        <a:buFontTx/>
        <a:buChar char="•"/>
        <a:tabLst/>
        <a:defRPr sz="5400" b="0" i="0" u="none" strike="noStrike" cap="none" spc="0" baseline="0">
          <a:solidFill>
            <a:srgbClr val="000000"/>
          </a:solidFill>
          <a:uFillTx/>
          <a:latin typeface="+mj-lt"/>
          <a:ea typeface="+mj-ea"/>
          <a:cs typeface="+mj-cs"/>
          <a:sym typeface="Helvetica Neue"/>
        </a:defRPr>
      </a:lvl7pPr>
      <a:lvl8pPr marL="5104422" marR="0" indent="-659422" algn="ctr" defTabSz="825500" rtl="0" latinLnBrk="0">
        <a:lnSpc>
          <a:spcPct val="100000"/>
        </a:lnSpc>
        <a:spcBef>
          <a:spcPts val="0"/>
        </a:spcBef>
        <a:spcAft>
          <a:spcPts val="0"/>
        </a:spcAft>
        <a:buClrTx/>
        <a:buSzPct val="125000"/>
        <a:buFontTx/>
        <a:buChar char="•"/>
        <a:tabLst/>
        <a:defRPr sz="5400" b="0" i="0" u="none" strike="noStrike" cap="none" spc="0" baseline="0">
          <a:solidFill>
            <a:srgbClr val="000000"/>
          </a:solidFill>
          <a:uFillTx/>
          <a:latin typeface="+mj-lt"/>
          <a:ea typeface="+mj-ea"/>
          <a:cs typeface="+mj-cs"/>
          <a:sym typeface="Helvetica Neue"/>
        </a:defRPr>
      </a:lvl8pPr>
      <a:lvl9pPr marL="5739422" marR="0" indent="-659422" algn="ctr" defTabSz="825500" rtl="0" latinLnBrk="0">
        <a:lnSpc>
          <a:spcPct val="100000"/>
        </a:lnSpc>
        <a:spcBef>
          <a:spcPts val="0"/>
        </a:spcBef>
        <a:spcAft>
          <a:spcPts val="0"/>
        </a:spcAft>
        <a:buClrTx/>
        <a:buSzPct val="125000"/>
        <a:buFontTx/>
        <a:buChar char="•"/>
        <a:tabLst/>
        <a:defRPr sz="5400" b="0" i="0" u="none" strike="noStrike" cap="none" spc="0" baseline="0">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medium.com/inside-the-salesforce-ecosystem/the-importance-of-data-for-superior-customer-experience-and-business-success-e3c54e43ebcf" TargetMode="External"/><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tif"/><Relationship Id="rId5" Type="http://schemas.openxmlformats.org/officeDocument/2006/relationships/hyperlink" Target="https://www.mckinsey.com/business-functions/marketing-and-sales/our-insights/best-of-both-worlds-customer-experience-for-more-revenues-and-lower-costs" TargetMode="External"/><Relationship Id="rId4" Type="http://schemas.openxmlformats.org/officeDocument/2006/relationships/hyperlink" Target="https://www2.deloitte.com/content/dam/Deloitte/us/Documents/CMO/us-cmo-the-cmo-shift-to-gaining-business-lif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1.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anna@bindimaps.com" TargetMode="External"/><Relationship Id="rId5" Type="http://schemas.openxmlformats.org/officeDocument/2006/relationships/image" Target="../media/image4.png"/><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anna@bindimaps.com" TargetMode="External"/><Relationship Id="rId5" Type="http://schemas.openxmlformats.org/officeDocument/2006/relationships/image" Target="../media/image5.JPG"/><Relationship Id="rId4" Type="http://schemas.openxmlformats.org/officeDocument/2006/relationships/image" Target="../media/image3.tif"/></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o78ffO8S84&amp;t=5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hyperlink" Target="https://www.youtube.com/watch?v=A-XRjOm8QpEE&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jpeg"/><Relationship Id="rId4" Type="http://schemas.openxmlformats.org/officeDocument/2006/relationships/image" Target="../media/image12.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aqAB6GvA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xminstitute.com/" TargetMode="External"/><Relationship Id="rId5" Type="http://schemas.openxmlformats.org/officeDocument/2006/relationships/hyperlink" Target="https://www2.deloitte.com/content/dam/Deloitte/us/Documents/process-and-operations/us-cons-the-true-value-of-customer-experiences.pdf"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p:cNvSpPr/>
          <p:nvPr/>
        </p:nvSpPr>
        <p:spPr>
          <a:xfrm>
            <a:off x="162" y="-5102"/>
            <a:ext cx="24383674" cy="13726204"/>
          </a:xfrm>
          <a:prstGeom prst="rect">
            <a:avLst/>
          </a:prstGeom>
          <a:solidFill>
            <a:srgbClr val="1B184F"/>
          </a:solidFill>
          <a:ln w="12700">
            <a:miter lim="400000"/>
          </a:ln>
        </p:spPr>
        <p:txBody>
          <a:bodyPr lIns="0" tIns="0" rIns="0" bIns="0" anchor="ctr"/>
          <a:lstStyle/>
          <a:p>
            <a:pPr algn="ctr">
              <a:lnSpc>
                <a:spcPct val="100000"/>
              </a:lnSpc>
              <a:spcBef>
                <a:spcPts val="0"/>
              </a:spcBef>
              <a:defRPr sz="3200"/>
            </a:pPr>
            <a:endParaRPr/>
          </a:p>
        </p:txBody>
      </p:sp>
      <p:pic>
        <p:nvPicPr>
          <p:cNvPr id="43" name="Image" descr="Image"/>
          <p:cNvPicPr>
            <a:picLocks noChangeAspect="1"/>
          </p:cNvPicPr>
          <p:nvPr/>
        </p:nvPicPr>
        <p:blipFill>
          <a:blip r:embed="rId2">
            <a:alphaModFix amt="49391"/>
          </a:blip>
          <a:stretch>
            <a:fillRect/>
          </a:stretch>
        </p:blipFill>
        <p:spPr>
          <a:xfrm rot="5400905">
            <a:off x="5103005" y="-5112928"/>
            <a:ext cx="13782109" cy="24399145"/>
          </a:xfrm>
          <a:prstGeom prst="rect">
            <a:avLst/>
          </a:prstGeom>
          <a:ln w="12700">
            <a:miter lim="400000"/>
          </a:ln>
        </p:spPr>
      </p:pic>
      <p:sp>
        <p:nvSpPr>
          <p:cNvPr id="44" name="Rectangle"/>
          <p:cNvSpPr/>
          <p:nvPr/>
        </p:nvSpPr>
        <p:spPr>
          <a:xfrm>
            <a:off x="10456188" y="10576214"/>
            <a:ext cx="13739257" cy="1467068"/>
          </a:xfrm>
          <a:prstGeom prst="rect">
            <a:avLst/>
          </a:prstGeom>
          <a:solidFill>
            <a:srgbClr val="E85655"/>
          </a:solidFill>
          <a:ln w="12700">
            <a:miter lim="400000"/>
          </a:ln>
        </p:spPr>
        <p:txBody>
          <a:bodyPr lIns="0" tIns="0" rIns="0" bIns="0" anchor="ctr"/>
          <a:lstStyle/>
          <a:p>
            <a:endParaRPr/>
          </a:p>
        </p:txBody>
      </p:sp>
      <p:pic>
        <p:nvPicPr>
          <p:cNvPr id="45" name="Image" descr="Image"/>
          <p:cNvPicPr>
            <a:picLocks noChangeAspect="1"/>
          </p:cNvPicPr>
          <p:nvPr/>
        </p:nvPicPr>
        <p:blipFill>
          <a:blip r:embed="rId3"/>
          <a:stretch>
            <a:fillRect/>
          </a:stretch>
        </p:blipFill>
        <p:spPr>
          <a:xfrm>
            <a:off x="13481050" y="5740400"/>
            <a:ext cx="4178300" cy="2235200"/>
          </a:xfrm>
          <a:prstGeom prst="rect">
            <a:avLst/>
          </a:prstGeom>
          <a:ln w="12700">
            <a:miter lim="400000"/>
          </a:ln>
        </p:spPr>
      </p:pic>
      <p:pic>
        <p:nvPicPr>
          <p:cNvPr id="46" name="Image" descr="Image"/>
          <p:cNvPicPr>
            <a:picLocks noChangeAspect="1"/>
          </p:cNvPicPr>
          <p:nvPr/>
        </p:nvPicPr>
        <p:blipFill>
          <a:blip r:embed="rId4"/>
          <a:stretch>
            <a:fillRect/>
          </a:stretch>
        </p:blipFill>
        <p:spPr>
          <a:xfrm>
            <a:off x="6821103" y="1247457"/>
            <a:ext cx="9054418" cy="4044719"/>
          </a:xfrm>
          <a:prstGeom prst="rect">
            <a:avLst/>
          </a:prstGeom>
          <a:ln w="12700">
            <a:miter lim="400000"/>
          </a:ln>
        </p:spPr>
      </p:pic>
      <p:sp>
        <p:nvSpPr>
          <p:cNvPr id="47" name="Proposal for Queen’s Wharf Project, Brisbane"/>
          <p:cNvSpPr txBox="1"/>
          <p:nvPr/>
        </p:nvSpPr>
        <p:spPr>
          <a:xfrm>
            <a:off x="10589537" y="10799635"/>
            <a:ext cx="19210170"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nSpc>
                <a:spcPct val="100000"/>
              </a:lnSpc>
              <a:spcBef>
                <a:spcPts val="0"/>
              </a:spcBef>
              <a:defRPr sz="5000">
                <a:latin typeface="+mn-lt"/>
                <a:ea typeface="+mn-ea"/>
                <a:cs typeface="+mn-cs"/>
                <a:sym typeface="Helvetica"/>
              </a:defRPr>
            </a:pPr>
            <a:r>
              <a:rPr lang="en-AU" dirty="0"/>
              <a:t>2021 Round Table Conference</a:t>
            </a:r>
            <a:endParaRPr dirty="0">
              <a:highlight>
                <a:srgbClr val="FFFF00"/>
              </a:highlight>
            </a:endParaRPr>
          </a:p>
        </p:txBody>
      </p:sp>
      <p:sp>
        <p:nvSpPr>
          <p:cNvPr id="2" name="TextBox 1">
            <a:extLst>
              <a:ext uri="{FF2B5EF4-FFF2-40B4-BE49-F238E27FC236}">
                <a16:creationId xmlns:a16="http://schemas.microsoft.com/office/drawing/2014/main" id="{D3D8A34F-6227-B447-964E-DF647BDB9E49}"/>
              </a:ext>
            </a:extLst>
          </p:cNvPr>
          <p:cNvSpPr txBox="1"/>
          <p:nvPr/>
        </p:nvSpPr>
        <p:spPr>
          <a:xfrm>
            <a:off x="2020185" y="6402758"/>
            <a:ext cx="19210170" cy="14670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AU" sz="6000" dirty="0"/>
              <a:t>BindiMaps: Wayfinding for Everyone, </a:t>
            </a:r>
            <a:r>
              <a:rPr lang="en-AU" sz="6000" dirty="0" err="1"/>
              <a:t>Everwhere</a:t>
            </a:r>
            <a:endParaRPr kumimoji="0" lang="en-US" sz="1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angle 4"/>
          <p:cNvSpPr/>
          <p:nvPr/>
        </p:nvSpPr>
        <p:spPr>
          <a:xfrm>
            <a:off x="203200" y="12725400"/>
            <a:ext cx="3987800" cy="812800"/>
          </a:xfrm>
          <a:prstGeom prst="rect">
            <a:avLst/>
          </a:prstGeom>
          <a:solidFill>
            <a:srgbClr val="FFFFFF"/>
          </a:solidFill>
          <a:ln w="12700">
            <a:miter lim="400000"/>
          </a:ln>
        </p:spPr>
        <p:txBody>
          <a:bodyPr lIns="0" tIns="0" rIns="0" bIns="0" anchor="ctr"/>
          <a:lstStyle/>
          <a:p>
            <a:pPr algn="ctr">
              <a:lnSpc>
                <a:spcPct val="100000"/>
              </a:lnSpc>
              <a:spcBef>
                <a:spcPts val="0"/>
              </a:spcBef>
              <a:defRPr sz="3200"/>
            </a:pPr>
            <a:endParaRPr/>
          </a:p>
        </p:txBody>
      </p:sp>
      <p:sp>
        <p:nvSpPr>
          <p:cNvPr id="265" name="Rectangle 3"/>
          <p:cNvSpPr txBox="1"/>
          <p:nvPr/>
        </p:nvSpPr>
        <p:spPr>
          <a:xfrm>
            <a:off x="5433541" y="21031423"/>
            <a:ext cx="2156969" cy="389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000">
                <a:solidFill>
                  <a:srgbClr val="A0A0A0"/>
                </a:solidFill>
                <a:latin typeface="+mj-lt"/>
                <a:ea typeface="+mj-ea"/>
                <a:cs typeface="+mj-cs"/>
                <a:sym typeface="Helvetica Neue"/>
              </a:defRPr>
            </a:pPr>
            <a:r>
              <a:rPr u="sng">
                <a:solidFill>
                  <a:srgbClr val="0000FF"/>
                </a:solidFill>
                <a:uFill>
                  <a:solidFill>
                    <a:srgbClr val="0000FF"/>
                  </a:solidFill>
                </a:uFill>
                <a:hlinkClick r:id="rId3"/>
              </a:rPr>
              <a:t>(Giorgina Gottlieb)</a:t>
            </a:r>
          </a:p>
        </p:txBody>
      </p:sp>
      <p:sp>
        <p:nvSpPr>
          <p:cNvPr id="266" name="TextBox 14"/>
          <p:cNvSpPr txBox="1"/>
          <p:nvPr/>
        </p:nvSpPr>
        <p:spPr>
          <a:xfrm>
            <a:off x="5108137" y="23670233"/>
            <a:ext cx="1116077" cy="399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u="sng">
                <a:solidFill>
                  <a:srgbClr val="0000FF"/>
                </a:solidFill>
                <a:uFill>
                  <a:solidFill>
                    <a:srgbClr val="0000FF"/>
                  </a:solidFill>
                </a:uFill>
                <a:latin typeface="+mj-lt"/>
                <a:ea typeface="+mj-ea"/>
                <a:cs typeface="+mj-cs"/>
                <a:sym typeface="Helvetica Neue"/>
                <a:hlinkClick r:id="rId4"/>
              </a:defRPr>
            </a:lvl1pPr>
          </a:lstStyle>
          <a:p>
            <a:pPr>
              <a:defRPr u="none">
                <a:solidFill>
                  <a:srgbClr val="A0A0A0"/>
                </a:solidFill>
                <a:uFillTx/>
              </a:defRPr>
            </a:pPr>
            <a:r>
              <a:rPr u="sng">
                <a:solidFill>
                  <a:srgbClr val="0000FF"/>
                </a:solidFill>
                <a:uFill>
                  <a:solidFill>
                    <a:srgbClr val="0000FF"/>
                  </a:solidFill>
                </a:uFill>
                <a:hlinkClick r:id="rId4"/>
              </a:rPr>
              <a:t>(Deloitte)</a:t>
            </a:r>
          </a:p>
        </p:txBody>
      </p:sp>
      <p:sp>
        <p:nvSpPr>
          <p:cNvPr id="267" name="Circle"/>
          <p:cNvSpPr/>
          <p:nvPr/>
        </p:nvSpPr>
        <p:spPr>
          <a:xfrm>
            <a:off x="1746671" y="3666283"/>
            <a:ext cx="1243700" cy="1243700"/>
          </a:xfrm>
          <a:prstGeom prst="ellipse">
            <a:avLst/>
          </a:prstGeom>
          <a:solidFill>
            <a:srgbClr val="FFFFFF"/>
          </a:solidFill>
          <a:ln w="165100">
            <a:solidFill>
              <a:srgbClr val="383665"/>
            </a:solidFill>
          </a:ln>
        </p:spPr>
        <p:txBody>
          <a:bodyPr lIns="0" tIns="0" rIns="0" bIns="0" anchor="ctr"/>
          <a:lstStyle/>
          <a:p>
            <a:endParaRPr/>
          </a:p>
        </p:txBody>
      </p:sp>
      <p:sp>
        <p:nvSpPr>
          <p:cNvPr id="268" name="Agenda item one.…"/>
          <p:cNvSpPr txBox="1"/>
          <p:nvPr/>
        </p:nvSpPr>
        <p:spPr>
          <a:xfrm>
            <a:off x="1552765" y="730310"/>
            <a:ext cx="10160002"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t>BindiMaps </a:t>
            </a:r>
            <a:r>
              <a:rPr>
                <a:solidFill>
                  <a:srgbClr val="E85655"/>
                </a:solidFill>
              </a:rPr>
              <a:t>Benefits</a:t>
            </a:r>
          </a:p>
        </p:txBody>
      </p:sp>
      <p:sp>
        <p:nvSpPr>
          <p:cNvPr id="269" name="Analytics Dashboard"/>
          <p:cNvSpPr txBox="1"/>
          <p:nvPr/>
        </p:nvSpPr>
        <p:spPr>
          <a:xfrm>
            <a:off x="1577794" y="1890141"/>
            <a:ext cx="516751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4000" b="1">
                <a:solidFill>
                  <a:srgbClr val="383665"/>
                </a:solidFill>
                <a:latin typeface="+mn-lt"/>
                <a:ea typeface="+mn-ea"/>
                <a:cs typeface="+mn-cs"/>
                <a:sym typeface="Helvetica"/>
              </a:defRPr>
            </a:lvl1pPr>
          </a:lstStyle>
          <a:p>
            <a:r>
              <a:t>Analytics Dashboard</a:t>
            </a:r>
          </a:p>
        </p:txBody>
      </p:sp>
      <p:sp>
        <p:nvSpPr>
          <p:cNvPr id="270" name="15-20%"/>
          <p:cNvSpPr txBox="1"/>
          <p:nvPr/>
        </p:nvSpPr>
        <p:spPr>
          <a:xfrm>
            <a:off x="7782435" y="4080422"/>
            <a:ext cx="230300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15-20%</a:t>
            </a:r>
          </a:p>
        </p:txBody>
      </p:sp>
      <p:sp>
        <p:nvSpPr>
          <p:cNvPr id="271" name="Companies that use journey mapping tools reduce costs by"/>
          <p:cNvSpPr txBox="1"/>
          <p:nvPr/>
        </p:nvSpPr>
        <p:spPr>
          <a:xfrm>
            <a:off x="3451445" y="3636145"/>
            <a:ext cx="7408647" cy="1163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spcBef>
                <a:spcPts val="100"/>
              </a:spcBef>
              <a:defRPr sz="3200">
                <a:solidFill>
                  <a:srgbClr val="383665"/>
                </a:solidFill>
                <a:latin typeface="+mn-lt"/>
                <a:ea typeface="+mn-ea"/>
                <a:cs typeface="+mn-cs"/>
                <a:sym typeface="Helvetica"/>
              </a:defRPr>
            </a:lvl1pPr>
          </a:lstStyle>
          <a:p>
            <a:r>
              <a:t>Companies that use journey mapping tools reduce costs by</a:t>
            </a:r>
          </a:p>
        </p:txBody>
      </p:sp>
      <p:sp>
        <p:nvSpPr>
          <p:cNvPr id="272" name="of companies say improving their data analysis is very important to delivering a better customer experience"/>
          <p:cNvSpPr txBox="1"/>
          <p:nvPr/>
        </p:nvSpPr>
        <p:spPr>
          <a:xfrm>
            <a:off x="3518451" y="6359709"/>
            <a:ext cx="8671901" cy="1742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383665"/>
                </a:solidFill>
                <a:latin typeface="+mn-lt"/>
                <a:ea typeface="+mn-ea"/>
                <a:cs typeface="+mn-cs"/>
                <a:sym typeface="Helvetica"/>
              </a:defRPr>
            </a:lvl1pPr>
          </a:lstStyle>
          <a:p>
            <a:r>
              <a:t>               of companies say improving their data analysis is very important to delivering a better customer experience</a:t>
            </a:r>
          </a:p>
        </p:txBody>
      </p:sp>
      <p:sp>
        <p:nvSpPr>
          <p:cNvPr id="273" name="65%"/>
          <p:cNvSpPr txBox="1"/>
          <p:nvPr/>
        </p:nvSpPr>
        <p:spPr>
          <a:xfrm>
            <a:off x="3531151" y="6181453"/>
            <a:ext cx="1385232"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65%</a:t>
            </a:r>
          </a:p>
        </p:txBody>
      </p:sp>
      <p:sp>
        <p:nvSpPr>
          <p:cNvPr id="274" name="of marketers say they will be responsible for the end-to-end experience over the customer’s life"/>
          <p:cNvSpPr txBox="1"/>
          <p:nvPr/>
        </p:nvSpPr>
        <p:spPr>
          <a:xfrm>
            <a:off x="3493309" y="9123919"/>
            <a:ext cx="8322532" cy="2153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2">
              <a:defRPr sz="5400" b="1">
                <a:solidFill>
                  <a:srgbClr val="383665"/>
                </a:solidFill>
                <a:latin typeface="+mn-lt"/>
                <a:ea typeface="+mn-ea"/>
                <a:cs typeface="+mn-cs"/>
                <a:sym typeface="Helvetica"/>
              </a:defRPr>
            </a:pPr>
            <a:r>
              <a:t>         </a:t>
            </a:r>
            <a:r>
              <a:rPr sz="3200" b="0"/>
              <a:t>of marketers say they will be responsible for the end-to-end experience over the customer’s life</a:t>
            </a:r>
          </a:p>
        </p:txBody>
      </p:sp>
      <p:sp>
        <p:nvSpPr>
          <p:cNvPr id="275" name="75%"/>
          <p:cNvSpPr txBox="1"/>
          <p:nvPr/>
        </p:nvSpPr>
        <p:spPr>
          <a:xfrm>
            <a:off x="3480995" y="9259282"/>
            <a:ext cx="138523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75%</a:t>
            </a:r>
          </a:p>
        </p:txBody>
      </p:sp>
      <p:sp>
        <p:nvSpPr>
          <p:cNvPr id="276" name="1"/>
          <p:cNvSpPr txBox="1"/>
          <p:nvPr/>
        </p:nvSpPr>
        <p:spPr>
          <a:xfrm>
            <a:off x="2178656" y="3856861"/>
            <a:ext cx="467457"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1</a:t>
            </a:r>
          </a:p>
        </p:txBody>
      </p:sp>
      <p:sp>
        <p:nvSpPr>
          <p:cNvPr id="277" name="Circle"/>
          <p:cNvSpPr/>
          <p:nvPr/>
        </p:nvSpPr>
        <p:spPr>
          <a:xfrm>
            <a:off x="1746671" y="6535023"/>
            <a:ext cx="1243700" cy="1243700"/>
          </a:xfrm>
          <a:prstGeom prst="ellipse">
            <a:avLst/>
          </a:prstGeom>
          <a:solidFill>
            <a:srgbClr val="FFFFFF"/>
          </a:solidFill>
          <a:ln w="165100">
            <a:solidFill>
              <a:srgbClr val="383665"/>
            </a:solidFill>
          </a:ln>
        </p:spPr>
        <p:txBody>
          <a:bodyPr lIns="0" tIns="0" rIns="0" bIns="0" anchor="ctr"/>
          <a:lstStyle/>
          <a:p>
            <a:endParaRPr/>
          </a:p>
        </p:txBody>
      </p:sp>
      <p:sp>
        <p:nvSpPr>
          <p:cNvPr id="278" name="2"/>
          <p:cNvSpPr txBox="1"/>
          <p:nvPr/>
        </p:nvSpPr>
        <p:spPr>
          <a:xfrm>
            <a:off x="2127856" y="6725601"/>
            <a:ext cx="467457"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2</a:t>
            </a:r>
          </a:p>
        </p:txBody>
      </p:sp>
      <p:sp>
        <p:nvSpPr>
          <p:cNvPr id="279" name="Circle"/>
          <p:cNvSpPr/>
          <p:nvPr/>
        </p:nvSpPr>
        <p:spPr>
          <a:xfrm>
            <a:off x="1746671" y="9669615"/>
            <a:ext cx="1243700" cy="1243700"/>
          </a:xfrm>
          <a:prstGeom prst="ellipse">
            <a:avLst/>
          </a:prstGeom>
          <a:solidFill>
            <a:srgbClr val="FFFFFF"/>
          </a:solidFill>
          <a:ln w="165100">
            <a:solidFill>
              <a:srgbClr val="383665"/>
            </a:solidFill>
          </a:ln>
        </p:spPr>
        <p:txBody>
          <a:bodyPr lIns="0" tIns="0" rIns="0" bIns="0" anchor="ctr"/>
          <a:lstStyle/>
          <a:p>
            <a:endParaRPr/>
          </a:p>
        </p:txBody>
      </p:sp>
      <p:sp>
        <p:nvSpPr>
          <p:cNvPr id="280" name="3"/>
          <p:cNvSpPr txBox="1"/>
          <p:nvPr/>
        </p:nvSpPr>
        <p:spPr>
          <a:xfrm>
            <a:off x="2127856" y="9860193"/>
            <a:ext cx="467457"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3</a:t>
            </a:r>
          </a:p>
        </p:txBody>
      </p:sp>
      <p:sp>
        <p:nvSpPr>
          <p:cNvPr id="281" name="TextBox 8"/>
          <p:cNvSpPr txBox="1"/>
          <p:nvPr/>
        </p:nvSpPr>
        <p:spPr>
          <a:xfrm>
            <a:off x="10322735" y="4393794"/>
            <a:ext cx="2019673"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000">
                <a:solidFill>
                  <a:srgbClr val="E85655"/>
                </a:solidFill>
                <a:latin typeface="+mn-lt"/>
                <a:ea typeface="+mn-ea"/>
                <a:cs typeface="+mn-cs"/>
                <a:sym typeface="Helvetica"/>
              </a:defRPr>
            </a:pPr>
            <a:r>
              <a:rPr>
                <a:uFill>
                  <a:solidFill>
                    <a:srgbClr val="0000FF"/>
                  </a:solidFill>
                </a:uFill>
                <a:hlinkClick r:id="rId5"/>
              </a:rPr>
              <a:t>(McKinsey &amp; Co</a:t>
            </a:r>
            <a:r>
              <a:t>)</a:t>
            </a:r>
          </a:p>
        </p:txBody>
      </p:sp>
      <p:sp>
        <p:nvSpPr>
          <p:cNvPr id="282" name="Rectangle 3"/>
          <p:cNvSpPr txBox="1"/>
          <p:nvPr/>
        </p:nvSpPr>
        <p:spPr>
          <a:xfrm>
            <a:off x="9317291" y="7652067"/>
            <a:ext cx="2179301"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000">
                <a:solidFill>
                  <a:srgbClr val="E85655"/>
                </a:solidFill>
                <a:latin typeface="+mn-lt"/>
                <a:ea typeface="+mn-ea"/>
                <a:cs typeface="+mn-cs"/>
                <a:sym typeface="Helvetica"/>
              </a:defRPr>
            </a:pPr>
            <a:r>
              <a:rPr>
                <a:uFill>
                  <a:solidFill>
                    <a:srgbClr val="0000FF"/>
                  </a:solidFill>
                </a:uFill>
                <a:hlinkClick r:id="rId3"/>
              </a:rPr>
              <a:t>(Giorgina Gottlieb)</a:t>
            </a:r>
          </a:p>
        </p:txBody>
      </p:sp>
      <p:sp>
        <p:nvSpPr>
          <p:cNvPr id="283" name="TextBox 14"/>
          <p:cNvSpPr txBox="1"/>
          <p:nvPr/>
        </p:nvSpPr>
        <p:spPr>
          <a:xfrm>
            <a:off x="8171003" y="10817937"/>
            <a:ext cx="1144688"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rgbClr val="E85655"/>
                </a:solidFill>
                <a:uFill>
                  <a:solidFill>
                    <a:srgbClr val="0000FF"/>
                  </a:solidFill>
                </a:uFill>
                <a:latin typeface="+mn-lt"/>
                <a:ea typeface="+mn-ea"/>
                <a:cs typeface="+mn-cs"/>
                <a:sym typeface="Helvetica"/>
                <a:hlinkClick r:id="rId4"/>
              </a:defRPr>
            </a:lvl1pPr>
          </a:lstStyle>
          <a:p>
            <a:pPr>
              <a:defRPr>
                <a:uFillTx/>
              </a:defRPr>
            </a:pPr>
            <a:r>
              <a:rPr>
                <a:uFill>
                  <a:solidFill>
                    <a:srgbClr val="0000FF"/>
                  </a:solidFill>
                </a:uFill>
                <a:hlinkClick r:id="rId4"/>
              </a:rPr>
              <a:t>(Deloitte)</a:t>
            </a:r>
          </a:p>
        </p:txBody>
      </p:sp>
      <p:sp>
        <p:nvSpPr>
          <p:cNvPr id="284" name="Rectangle"/>
          <p:cNvSpPr/>
          <p:nvPr/>
        </p:nvSpPr>
        <p:spPr>
          <a:xfrm>
            <a:off x="24054376" y="-635000"/>
            <a:ext cx="845064" cy="14986000"/>
          </a:xfrm>
          <a:prstGeom prst="rect">
            <a:avLst/>
          </a:prstGeom>
          <a:solidFill>
            <a:srgbClr val="1B184F"/>
          </a:solidFill>
          <a:ln w="12700">
            <a:miter lim="400000"/>
          </a:ln>
        </p:spPr>
        <p:txBody>
          <a:bodyPr lIns="0" tIns="0" rIns="0" bIns="0" anchor="ctr"/>
          <a:lstStyle/>
          <a:p>
            <a:endParaRPr/>
          </a:p>
        </p:txBody>
      </p:sp>
      <p:grpSp>
        <p:nvGrpSpPr>
          <p:cNvPr id="289" name="Group"/>
          <p:cNvGrpSpPr/>
          <p:nvPr/>
        </p:nvGrpSpPr>
        <p:grpSpPr>
          <a:xfrm>
            <a:off x="13373100" y="2100475"/>
            <a:ext cx="12534900" cy="10147301"/>
            <a:chOff x="0" y="0"/>
            <a:chExt cx="12534900" cy="10147300"/>
          </a:xfrm>
        </p:grpSpPr>
        <p:pic>
          <p:nvPicPr>
            <p:cNvPr id="285" name="Image" descr="Image"/>
            <p:cNvPicPr>
              <a:picLocks noChangeAspect="1"/>
            </p:cNvPicPr>
            <p:nvPr/>
          </p:nvPicPr>
          <p:blipFill>
            <a:blip r:embed="rId6"/>
            <a:stretch>
              <a:fillRect/>
            </a:stretch>
          </p:blipFill>
          <p:spPr>
            <a:xfrm>
              <a:off x="0" y="0"/>
              <a:ext cx="10795000" cy="10147300"/>
            </a:xfrm>
            <a:prstGeom prst="rect">
              <a:avLst/>
            </a:prstGeom>
            <a:ln w="12700" cap="flat">
              <a:noFill/>
              <a:miter lim="400000"/>
            </a:ln>
            <a:effectLst/>
          </p:spPr>
        </p:pic>
        <p:sp>
          <p:nvSpPr>
            <p:cNvPr id="286" name="Rectangle 5"/>
            <p:cNvSpPr/>
            <p:nvPr/>
          </p:nvSpPr>
          <p:spPr>
            <a:xfrm>
              <a:off x="1534390" y="654049"/>
              <a:ext cx="11000510" cy="8866910"/>
            </a:xfrm>
            <a:prstGeom prst="rect">
              <a:avLst/>
            </a:prstGeom>
            <a:solidFill>
              <a:srgbClr val="1F2123"/>
            </a:solidFill>
            <a:ln w="12700" cap="flat">
              <a:noFill/>
              <a:miter lim="400000"/>
            </a:ln>
            <a:effectLst/>
          </p:spPr>
          <p:txBody>
            <a:bodyPr wrap="square" lIns="0" tIns="0" rIns="0" bIns="0" numCol="1" anchor="ctr">
              <a:noAutofit/>
            </a:bodyPr>
            <a:lstStyle/>
            <a:p>
              <a:pPr algn="ctr">
                <a:lnSpc>
                  <a:spcPct val="100000"/>
                </a:lnSpc>
                <a:spcBef>
                  <a:spcPts val="0"/>
                </a:spcBef>
                <a:defRPr sz="3200"/>
              </a:pPr>
              <a:endParaRPr/>
            </a:p>
          </p:txBody>
        </p:sp>
        <p:pic>
          <p:nvPicPr>
            <p:cNvPr id="287" name="Picture 1" descr="Picture 1"/>
            <p:cNvPicPr>
              <a:picLocks noChangeAspect="1"/>
            </p:cNvPicPr>
            <p:nvPr/>
          </p:nvPicPr>
          <p:blipFill>
            <a:blip r:embed="rId7"/>
            <a:stretch>
              <a:fillRect/>
            </a:stretch>
          </p:blipFill>
          <p:spPr>
            <a:xfrm>
              <a:off x="1269480" y="1535821"/>
              <a:ext cx="9542319" cy="7075659"/>
            </a:xfrm>
            <a:prstGeom prst="rect">
              <a:avLst/>
            </a:prstGeom>
            <a:ln w="12700" cap="flat">
              <a:noFill/>
              <a:miter lim="400000"/>
            </a:ln>
            <a:effectLst/>
          </p:spPr>
        </p:pic>
        <p:sp>
          <p:nvSpPr>
            <p:cNvPr id="288" name="Rectangle 5"/>
            <p:cNvSpPr/>
            <p:nvPr/>
          </p:nvSpPr>
          <p:spPr>
            <a:xfrm>
              <a:off x="1284385" y="622942"/>
              <a:ext cx="4532569" cy="1742441"/>
            </a:xfrm>
            <a:prstGeom prst="rect">
              <a:avLst/>
            </a:prstGeom>
            <a:solidFill>
              <a:srgbClr val="1F2123"/>
            </a:solidFill>
            <a:ln w="12700" cap="flat">
              <a:noFill/>
              <a:miter lim="400000"/>
            </a:ln>
            <a:effectLst/>
          </p:spPr>
          <p:txBody>
            <a:bodyPr wrap="square" lIns="0" tIns="0" rIns="0" bIns="0" numCol="1" anchor="ctr">
              <a:noAutofit/>
            </a:bodyPr>
            <a:lstStyle/>
            <a:p>
              <a:pPr algn="ctr">
                <a:lnSpc>
                  <a:spcPct val="100000"/>
                </a:lnSpc>
                <a:spcBef>
                  <a:spcPts val="0"/>
                </a:spcBef>
                <a:defRPr sz="3200"/>
              </a:pPr>
              <a:endParaRPr/>
            </a:p>
          </p:txBody>
        </p:sp>
      </p:grpSp>
      <p:sp>
        <p:nvSpPr>
          <p:cNvPr id="290" name="Rectangle"/>
          <p:cNvSpPr/>
          <p:nvPr/>
        </p:nvSpPr>
        <p:spPr>
          <a:xfrm>
            <a:off x="-527762" y="-76200"/>
            <a:ext cx="845064" cy="14986000"/>
          </a:xfrm>
          <a:prstGeom prst="rect">
            <a:avLst/>
          </a:prstGeom>
          <a:solidFill>
            <a:srgbClr val="1B184F"/>
          </a:solidFill>
          <a:ln w="12700">
            <a:miter lim="400000"/>
          </a:ln>
        </p:spPr>
        <p:txBody>
          <a:bodyPr lIns="0" tIns="0" rIns="0" bIns="0" anchor="ctr"/>
          <a:lstStyle/>
          <a:p>
            <a:endParaRPr/>
          </a:p>
        </p:txBody>
      </p:sp>
      <p:sp>
        <p:nvSpPr>
          <p:cNvPr id="291" name="Rectangle"/>
          <p:cNvSpPr/>
          <p:nvPr/>
        </p:nvSpPr>
        <p:spPr>
          <a:xfrm>
            <a:off x="-273762" y="-76200"/>
            <a:ext cx="845064" cy="14986000"/>
          </a:xfrm>
          <a:prstGeom prst="rect">
            <a:avLst/>
          </a:prstGeom>
          <a:solidFill>
            <a:srgbClr val="1B184F"/>
          </a:solidFill>
          <a:ln w="12700">
            <a:miter lim="400000"/>
          </a:ln>
        </p:spPr>
        <p:txBody>
          <a:bodyPr lIns="0" tIns="0" rIns="0" bIns="0" anchor="ctr"/>
          <a:lstStyle/>
          <a:p>
            <a:endParaRPr/>
          </a:p>
        </p:txBody>
      </p:sp>
      <p:pic>
        <p:nvPicPr>
          <p:cNvPr id="292" name="Bindi Maps Icons-03.png" descr="Bindi Maps Icons-03.png"/>
          <p:cNvPicPr>
            <a:picLocks noChangeAspect="1"/>
          </p:cNvPicPr>
          <p:nvPr/>
        </p:nvPicPr>
        <p:blipFill>
          <a:blip r:embed="rId8"/>
          <a:stretch>
            <a:fillRect/>
          </a:stretch>
        </p:blipFill>
        <p:spPr>
          <a:xfrm>
            <a:off x="11232195" y="-31645"/>
            <a:ext cx="4148373" cy="414837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Picture 1" descr="Picture 1"/>
          <p:cNvPicPr>
            <a:picLocks noChangeAspect="1"/>
          </p:cNvPicPr>
          <p:nvPr/>
        </p:nvPicPr>
        <p:blipFill>
          <a:blip r:embed="rId3"/>
          <a:srcRect l="2106" t="37340"/>
          <a:stretch>
            <a:fillRect/>
          </a:stretch>
        </p:blipFill>
        <p:spPr>
          <a:xfrm>
            <a:off x="8510007" y="7600104"/>
            <a:ext cx="7866623" cy="3733671"/>
          </a:xfrm>
          <a:prstGeom prst="rect">
            <a:avLst/>
          </a:prstGeom>
          <a:ln w="12700">
            <a:miter lim="400000"/>
          </a:ln>
        </p:spPr>
      </p:pic>
      <p:pic>
        <p:nvPicPr>
          <p:cNvPr id="388" name="seated people at wesley small for website.jpg" descr="seated people at wesley small for website.jpg"/>
          <p:cNvPicPr>
            <a:picLocks noChangeAspect="1"/>
          </p:cNvPicPr>
          <p:nvPr/>
        </p:nvPicPr>
        <p:blipFill>
          <a:blip r:embed="rId4"/>
          <a:srcRect t="30330" b="24349"/>
          <a:stretch>
            <a:fillRect/>
          </a:stretch>
        </p:blipFill>
        <p:spPr>
          <a:xfrm>
            <a:off x="14401933" y="2522102"/>
            <a:ext cx="7920343" cy="4223673"/>
          </a:xfrm>
          <a:prstGeom prst="rect">
            <a:avLst/>
          </a:prstGeom>
          <a:ln w="12700">
            <a:miter lim="400000"/>
          </a:ln>
        </p:spPr>
      </p:pic>
      <p:pic>
        <p:nvPicPr>
          <p:cNvPr id="389" name="walk.jpg" descr="walk.jpg"/>
          <p:cNvPicPr>
            <a:picLocks noChangeAspect="1"/>
          </p:cNvPicPr>
          <p:nvPr/>
        </p:nvPicPr>
        <p:blipFill>
          <a:blip r:embed="rId5"/>
          <a:srcRect l="2439" t="22877" r="2439" b="22877"/>
          <a:stretch>
            <a:fillRect/>
          </a:stretch>
        </p:blipFill>
        <p:spPr>
          <a:xfrm>
            <a:off x="2765486" y="2512316"/>
            <a:ext cx="7866655" cy="4486104"/>
          </a:xfrm>
          <a:prstGeom prst="rect">
            <a:avLst/>
          </a:prstGeom>
          <a:ln w="12700">
            <a:miter lim="400000"/>
          </a:ln>
        </p:spPr>
      </p:pic>
      <p:sp>
        <p:nvSpPr>
          <p:cNvPr id="390" name="Rectangle 8"/>
          <p:cNvSpPr/>
          <p:nvPr/>
        </p:nvSpPr>
        <p:spPr>
          <a:xfrm>
            <a:off x="203200" y="12725400"/>
            <a:ext cx="3987800" cy="812800"/>
          </a:xfrm>
          <a:prstGeom prst="rect">
            <a:avLst/>
          </a:prstGeom>
          <a:solidFill>
            <a:srgbClr val="FFFFFF"/>
          </a:solidFill>
          <a:ln w="12700">
            <a:miter lim="400000"/>
          </a:ln>
        </p:spPr>
        <p:txBody>
          <a:bodyPr lIns="0" tIns="0" rIns="0" bIns="0" anchor="ctr"/>
          <a:lstStyle/>
          <a:p>
            <a:pPr algn="ctr">
              <a:lnSpc>
                <a:spcPct val="100000"/>
              </a:lnSpc>
              <a:spcBef>
                <a:spcPts val="0"/>
              </a:spcBef>
              <a:defRPr sz="3200"/>
            </a:pPr>
            <a:endParaRPr/>
          </a:p>
        </p:txBody>
      </p:sp>
      <p:sp>
        <p:nvSpPr>
          <p:cNvPr id="391" name="Agenda item one.…"/>
          <p:cNvSpPr txBox="1"/>
          <p:nvPr/>
        </p:nvSpPr>
        <p:spPr>
          <a:xfrm>
            <a:off x="1065583" y="625587"/>
            <a:ext cx="18956537"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t>ROI from </a:t>
            </a:r>
            <a:r>
              <a:rPr>
                <a:solidFill>
                  <a:srgbClr val="E85655"/>
                </a:solidFill>
              </a:rPr>
              <a:t>BindiMaps</a:t>
            </a:r>
          </a:p>
        </p:txBody>
      </p:sp>
      <p:sp>
        <p:nvSpPr>
          <p:cNvPr id="392" name="Rectangle"/>
          <p:cNvSpPr/>
          <p:nvPr/>
        </p:nvSpPr>
        <p:spPr>
          <a:xfrm>
            <a:off x="-254000" y="-635000"/>
            <a:ext cx="845064" cy="14986000"/>
          </a:xfrm>
          <a:prstGeom prst="rect">
            <a:avLst/>
          </a:prstGeom>
          <a:solidFill>
            <a:srgbClr val="E85655"/>
          </a:solidFill>
          <a:ln w="12700">
            <a:miter lim="400000"/>
          </a:ln>
        </p:spPr>
        <p:txBody>
          <a:bodyPr lIns="0" tIns="0" rIns="0" bIns="0" anchor="ctr"/>
          <a:lstStyle/>
          <a:p>
            <a:endParaRPr/>
          </a:p>
        </p:txBody>
      </p:sp>
      <p:sp>
        <p:nvSpPr>
          <p:cNvPr id="393" name="Rectangle"/>
          <p:cNvSpPr/>
          <p:nvPr/>
        </p:nvSpPr>
        <p:spPr>
          <a:xfrm rot="5397870">
            <a:off x="6217002" y="2755761"/>
            <a:ext cx="963428" cy="7892145"/>
          </a:xfrm>
          <a:prstGeom prst="rect">
            <a:avLst/>
          </a:prstGeom>
          <a:solidFill>
            <a:srgbClr val="E85655"/>
          </a:solidFill>
          <a:ln w="12700">
            <a:miter lim="400000"/>
          </a:ln>
        </p:spPr>
        <p:txBody>
          <a:bodyPr lIns="0" tIns="0" rIns="0" bIns="0" anchor="ctr"/>
          <a:lstStyle/>
          <a:p>
            <a:endParaRPr/>
          </a:p>
        </p:txBody>
      </p:sp>
      <p:sp>
        <p:nvSpPr>
          <p:cNvPr id="394" name="Rectangle 6"/>
          <p:cNvSpPr txBox="1"/>
          <p:nvPr/>
        </p:nvSpPr>
        <p:spPr>
          <a:xfrm>
            <a:off x="3387772" y="6421603"/>
            <a:ext cx="5614024"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80000"/>
              </a:lnSpc>
              <a:defRPr sz="3000" b="1" i="1">
                <a:latin typeface="+mn-lt"/>
                <a:ea typeface="+mn-ea"/>
                <a:cs typeface="+mn-cs"/>
                <a:sym typeface="Helvetica"/>
              </a:defRPr>
            </a:lvl1pPr>
          </a:lstStyle>
          <a:p>
            <a:r>
              <a:t>Accessible and Inclusive</a:t>
            </a:r>
          </a:p>
        </p:txBody>
      </p:sp>
      <p:grpSp>
        <p:nvGrpSpPr>
          <p:cNvPr id="397" name="Group"/>
          <p:cNvGrpSpPr/>
          <p:nvPr/>
        </p:nvGrpSpPr>
        <p:grpSpPr>
          <a:xfrm>
            <a:off x="2240321" y="5758336"/>
            <a:ext cx="1047898" cy="1047899"/>
            <a:chOff x="0" y="0"/>
            <a:chExt cx="1047897" cy="1047897"/>
          </a:xfrm>
        </p:grpSpPr>
        <p:sp>
          <p:nvSpPr>
            <p:cNvPr id="395" name="Circle"/>
            <p:cNvSpPr/>
            <p:nvPr/>
          </p:nvSpPr>
          <p:spPr>
            <a:xfrm>
              <a:off x="0" y="0"/>
              <a:ext cx="1047898" cy="1047898"/>
            </a:xfrm>
            <a:prstGeom prst="ellipse">
              <a:avLst/>
            </a:prstGeom>
            <a:solidFill>
              <a:srgbClr val="FFFFFF"/>
            </a:solidFill>
            <a:ln w="165100" cap="flat">
              <a:solidFill>
                <a:srgbClr val="383665"/>
              </a:solidFill>
              <a:prstDash val="solid"/>
              <a:round/>
            </a:ln>
            <a:effectLst/>
          </p:spPr>
          <p:txBody>
            <a:bodyPr wrap="square" lIns="0" tIns="0" rIns="0" bIns="0" numCol="1" anchor="ctr">
              <a:noAutofit/>
            </a:bodyPr>
            <a:lstStyle/>
            <a:p>
              <a:endParaRPr/>
            </a:p>
          </p:txBody>
        </p:sp>
        <p:sp>
          <p:nvSpPr>
            <p:cNvPr id="396" name="1"/>
            <p:cNvSpPr txBox="1"/>
            <p:nvPr/>
          </p:nvSpPr>
          <p:spPr>
            <a:xfrm>
              <a:off x="351275" y="91724"/>
              <a:ext cx="319948" cy="738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140000"/>
                </a:lnSpc>
                <a:defRPr sz="5000" b="1">
                  <a:solidFill>
                    <a:srgbClr val="E85655"/>
                  </a:solidFill>
                  <a:latin typeface="+mn-lt"/>
                  <a:ea typeface="+mn-ea"/>
                  <a:cs typeface="+mn-cs"/>
                  <a:sym typeface="Helvetica"/>
                </a:defRPr>
              </a:lvl1pPr>
            </a:lstStyle>
            <a:p>
              <a:r>
                <a:t>1</a:t>
              </a:r>
            </a:p>
          </p:txBody>
        </p:sp>
      </p:grpSp>
      <p:sp>
        <p:nvSpPr>
          <p:cNvPr id="398" name="Rectangle"/>
          <p:cNvSpPr/>
          <p:nvPr/>
        </p:nvSpPr>
        <p:spPr>
          <a:xfrm rot="5397870">
            <a:off x="17824705" y="2678424"/>
            <a:ext cx="973291" cy="8029950"/>
          </a:xfrm>
          <a:prstGeom prst="rect">
            <a:avLst/>
          </a:prstGeom>
          <a:solidFill>
            <a:srgbClr val="E85655"/>
          </a:solidFill>
          <a:ln w="12700">
            <a:miter lim="400000"/>
          </a:ln>
        </p:spPr>
        <p:txBody>
          <a:bodyPr lIns="0" tIns="0" rIns="0" bIns="0" anchor="ctr"/>
          <a:lstStyle/>
          <a:p>
            <a:endParaRPr/>
          </a:p>
        </p:txBody>
      </p:sp>
      <p:sp>
        <p:nvSpPr>
          <p:cNvPr id="399" name="Rectangle 6"/>
          <p:cNvSpPr txBox="1"/>
          <p:nvPr/>
        </p:nvSpPr>
        <p:spPr>
          <a:xfrm>
            <a:off x="15060215" y="6374774"/>
            <a:ext cx="6184384"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80000"/>
              </a:lnSpc>
              <a:defRPr sz="3000" b="1" i="1">
                <a:latin typeface="+mn-lt"/>
                <a:ea typeface="+mn-ea"/>
                <a:cs typeface="+mn-cs"/>
                <a:sym typeface="Helvetica"/>
              </a:defRPr>
            </a:lvl1pPr>
          </a:lstStyle>
          <a:p>
            <a:r>
              <a:t>Improved Customer Experience</a:t>
            </a:r>
          </a:p>
        </p:txBody>
      </p:sp>
      <p:grpSp>
        <p:nvGrpSpPr>
          <p:cNvPr id="402" name="Group"/>
          <p:cNvGrpSpPr/>
          <p:nvPr/>
        </p:nvGrpSpPr>
        <p:grpSpPr>
          <a:xfrm>
            <a:off x="13906486" y="5834202"/>
            <a:ext cx="1047898" cy="1047898"/>
            <a:chOff x="0" y="0"/>
            <a:chExt cx="1047897" cy="1047897"/>
          </a:xfrm>
        </p:grpSpPr>
        <p:sp>
          <p:nvSpPr>
            <p:cNvPr id="400" name="Circle"/>
            <p:cNvSpPr/>
            <p:nvPr/>
          </p:nvSpPr>
          <p:spPr>
            <a:xfrm>
              <a:off x="0" y="0"/>
              <a:ext cx="1047898" cy="1047898"/>
            </a:xfrm>
            <a:prstGeom prst="ellipse">
              <a:avLst/>
            </a:prstGeom>
            <a:solidFill>
              <a:srgbClr val="FFFFFF"/>
            </a:solidFill>
            <a:ln w="165100" cap="flat">
              <a:solidFill>
                <a:srgbClr val="383665"/>
              </a:solidFill>
              <a:prstDash val="solid"/>
              <a:round/>
            </a:ln>
            <a:effectLst/>
          </p:spPr>
          <p:txBody>
            <a:bodyPr wrap="square" lIns="0" tIns="0" rIns="0" bIns="0" numCol="1" anchor="ctr">
              <a:noAutofit/>
            </a:bodyPr>
            <a:lstStyle/>
            <a:p>
              <a:endParaRPr/>
            </a:p>
          </p:txBody>
        </p:sp>
        <p:sp>
          <p:nvSpPr>
            <p:cNvPr id="401" name="2"/>
            <p:cNvSpPr txBox="1"/>
            <p:nvPr/>
          </p:nvSpPr>
          <p:spPr>
            <a:xfrm>
              <a:off x="287775" y="66324"/>
              <a:ext cx="421604" cy="738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140000"/>
                </a:lnSpc>
                <a:defRPr sz="5000" b="1">
                  <a:solidFill>
                    <a:srgbClr val="E85655"/>
                  </a:solidFill>
                  <a:latin typeface="+mn-lt"/>
                  <a:ea typeface="+mn-ea"/>
                  <a:cs typeface="+mn-cs"/>
                  <a:sym typeface="Helvetica"/>
                </a:defRPr>
              </a:lvl1pPr>
            </a:lstStyle>
            <a:p>
              <a:r>
                <a:t>2</a:t>
              </a:r>
            </a:p>
          </p:txBody>
        </p:sp>
      </p:grpSp>
      <p:sp>
        <p:nvSpPr>
          <p:cNvPr id="403" name="Rectangle"/>
          <p:cNvSpPr/>
          <p:nvPr/>
        </p:nvSpPr>
        <p:spPr>
          <a:xfrm rot="5397870">
            <a:off x="11942761" y="7695664"/>
            <a:ext cx="989358" cy="7865885"/>
          </a:xfrm>
          <a:prstGeom prst="rect">
            <a:avLst/>
          </a:prstGeom>
          <a:solidFill>
            <a:srgbClr val="E85655"/>
          </a:solidFill>
          <a:ln w="12700">
            <a:miter lim="400000"/>
          </a:ln>
        </p:spPr>
        <p:txBody>
          <a:bodyPr lIns="0" tIns="0" rIns="0" bIns="0" anchor="ctr"/>
          <a:lstStyle/>
          <a:p>
            <a:endParaRPr/>
          </a:p>
        </p:txBody>
      </p:sp>
      <p:sp>
        <p:nvSpPr>
          <p:cNvPr id="404" name="Rectangle 6"/>
          <p:cNvSpPr txBox="1"/>
          <p:nvPr/>
        </p:nvSpPr>
        <p:spPr>
          <a:xfrm>
            <a:off x="9332878" y="11347853"/>
            <a:ext cx="5894745"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80000"/>
              </a:lnSpc>
              <a:defRPr sz="3000" b="1" i="1">
                <a:latin typeface="+mn-lt"/>
                <a:ea typeface="+mn-ea"/>
                <a:cs typeface="+mn-cs"/>
                <a:sym typeface="Helvetica"/>
              </a:defRPr>
            </a:lvl1pPr>
          </a:lstStyle>
          <a:p>
            <a:r>
              <a:t>Better Decision Making</a:t>
            </a:r>
          </a:p>
        </p:txBody>
      </p:sp>
      <p:grpSp>
        <p:nvGrpSpPr>
          <p:cNvPr id="407" name="Group"/>
          <p:cNvGrpSpPr/>
          <p:nvPr/>
        </p:nvGrpSpPr>
        <p:grpSpPr>
          <a:xfrm>
            <a:off x="8013311" y="10684586"/>
            <a:ext cx="1047899" cy="1047899"/>
            <a:chOff x="0" y="0"/>
            <a:chExt cx="1047897" cy="1047897"/>
          </a:xfrm>
        </p:grpSpPr>
        <p:sp>
          <p:nvSpPr>
            <p:cNvPr id="405" name="Circle"/>
            <p:cNvSpPr/>
            <p:nvPr/>
          </p:nvSpPr>
          <p:spPr>
            <a:xfrm>
              <a:off x="0" y="0"/>
              <a:ext cx="1047898" cy="1047898"/>
            </a:xfrm>
            <a:prstGeom prst="ellipse">
              <a:avLst/>
            </a:prstGeom>
            <a:solidFill>
              <a:srgbClr val="FFFFFF"/>
            </a:solidFill>
            <a:ln w="165100" cap="flat">
              <a:solidFill>
                <a:srgbClr val="383665"/>
              </a:solidFill>
              <a:prstDash val="solid"/>
              <a:round/>
            </a:ln>
            <a:effectLst/>
          </p:spPr>
          <p:txBody>
            <a:bodyPr wrap="square" lIns="0" tIns="0" rIns="0" bIns="0" numCol="1" anchor="ctr">
              <a:noAutofit/>
            </a:bodyPr>
            <a:lstStyle/>
            <a:p>
              <a:endParaRPr/>
            </a:p>
          </p:txBody>
        </p:sp>
        <p:sp>
          <p:nvSpPr>
            <p:cNvPr id="406" name="3"/>
            <p:cNvSpPr txBox="1"/>
            <p:nvPr/>
          </p:nvSpPr>
          <p:spPr>
            <a:xfrm>
              <a:off x="287775" y="66324"/>
              <a:ext cx="421604" cy="738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140000"/>
                </a:lnSpc>
                <a:defRPr sz="5000" b="1">
                  <a:solidFill>
                    <a:srgbClr val="E85655"/>
                  </a:solidFill>
                  <a:latin typeface="+mn-lt"/>
                  <a:ea typeface="+mn-ea"/>
                  <a:cs typeface="+mn-cs"/>
                  <a:sym typeface="Helvetica"/>
                </a:defRPr>
              </a:lvl1pPr>
            </a:lstStyle>
            <a:p>
              <a:r>
                <a:t>3</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p:cNvSpPr/>
          <p:nvPr/>
        </p:nvSpPr>
        <p:spPr>
          <a:xfrm>
            <a:off x="-273762" y="-76200"/>
            <a:ext cx="845064" cy="14986000"/>
          </a:xfrm>
          <a:prstGeom prst="rect">
            <a:avLst/>
          </a:prstGeom>
          <a:solidFill>
            <a:srgbClr val="1B184F"/>
          </a:solidFill>
          <a:ln w="12700">
            <a:miter lim="400000"/>
          </a:ln>
        </p:spPr>
        <p:txBody>
          <a:bodyPr lIns="0" tIns="0" rIns="0" bIns="0" anchor="ctr"/>
          <a:lstStyle/>
          <a:p>
            <a:endParaRPr/>
          </a:p>
        </p:txBody>
      </p:sp>
      <p:sp>
        <p:nvSpPr>
          <p:cNvPr id="314" name="Rectangle 6"/>
          <p:cNvSpPr/>
          <p:nvPr/>
        </p:nvSpPr>
        <p:spPr>
          <a:xfrm>
            <a:off x="203200" y="12725400"/>
            <a:ext cx="3987800" cy="812800"/>
          </a:xfrm>
          <a:prstGeom prst="rect">
            <a:avLst/>
          </a:prstGeom>
          <a:solidFill>
            <a:srgbClr val="FFFFFF"/>
          </a:solidFill>
          <a:ln w="12700">
            <a:miter lim="400000"/>
          </a:ln>
        </p:spPr>
        <p:txBody>
          <a:bodyPr lIns="0" tIns="0" rIns="0" bIns="0" anchor="ctr"/>
          <a:lstStyle/>
          <a:p>
            <a:pPr algn="ctr">
              <a:lnSpc>
                <a:spcPct val="100000"/>
              </a:lnSpc>
              <a:spcBef>
                <a:spcPts val="0"/>
              </a:spcBef>
              <a:defRPr sz="3200"/>
            </a:pPr>
            <a:endParaRPr/>
          </a:p>
        </p:txBody>
      </p:sp>
      <p:pic>
        <p:nvPicPr>
          <p:cNvPr id="315" name="Picture 2" descr="Picture 2"/>
          <p:cNvPicPr>
            <a:picLocks noChangeAspect="1"/>
          </p:cNvPicPr>
          <p:nvPr/>
        </p:nvPicPr>
        <p:blipFill>
          <a:blip r:embed="rId3"/>
          <a:stretch>
            <a:fillRect/>
          </a:stretch>
        </p:blipFill>
        <p:spPr>
          <a:xfrm>
            <a:off x="1548020" y="2943579"/>
            <a:ext cx="3148760" cy="1749312"/>
          </a:xfrm>
          <a:prstGeom prst="rect">
            <a:avLst/>
          </a:prstGeom>
          <a:ln w="12700">
            <a:miter lim="400000"/>
          </a:ln>
        </p:spPr>
      </p:pic>
      <p:pic>
        <p:nvPicPr>
          <p:cNvPr id="316" name="Picture 4" descr="Picture 4"/>
          <p:cNvPicPr>
            <a:picLocks noChangeAspect="1"/>
          </p:cNvPicPr>
          <p:nvPr/>
        </p:nvPicPr>
        <p:blipFill>
          <a:blip r:embed="rId4"/>
          <a:srcRect l="9565" t="27715" r="13913" b="22719"/>
          <a:stretch>
            <a:fillRect/>
          </a:stretch>
        </p:blipFill>
        <p:spPr>
          <a:xfrm>
            <a:off x="1548019" y="5502298"/>
            <a:ext cx="3325426" cy="1590284"/>
          </a:xfrm>
          <a:prstGeom prst="rect">
            <a:avLst/>
          </a:prstGeom>
          <a:ln w="12700">
            <a:miter lim="400000"/>
          </a:ln>
        </p:spPr>
      </p:pic>
      <p:pic>
        <p:nvPicPr>
          <p:cNvPr id="317" name="Picture 6" descr="Picture 6"/>
          <p:cNvPicPr>
            <a:picLocks noChangeAspect="1"/>
          </p:cNvPicPr>
          <p:nvPr/>
        </p:nvPicPr>
        <p:blipFill>
          <a:blip r:embed="rId5"/>
          <a:stretch>
            <a:fillRect/>
          </a:stretch>
        </p:blipFill>
        <p:spPr>
          <a:xfrm>
            <a:off x="14571873" y="9430170"/>
            <a:ext cx="1720517" cy="1720517"/>
          </a:xfrm>
          <a:prstGeom prst="rect">
            <a:avLst/>
          </a:prstGeom>
          <a:ln w="12700">
            <a:miter lim="400000"/>
          </a:ln>
        </p:spPr>
      </p:pic>
      <p:pic>
        <p:nvPicPr>
          <p:cNvPr id="318" name="Picture 8" descr="Picture 8"/>
          <p:cNvPicPr>
            <a:picLocks noChangeAspect="1"/>
          </p:cNvPicPr>
          <p:nvPr/>
        </p:nvPicPr>
        <p:blipFill>
          <a:blip r:embed="rId6"/>
          <a:stretch>
            <a:fillRect/>
          </a:stretch>
        </p:blipFill>
        <p:spPr>
          <a:xfrm>
            <a:off x="14571873" y="2800377"/>
            <a:ext cx="2081826" cy="2081826"/>
          </a:xfrm>
          <a:prstGeom prst="rect">
            <a:avLst/>
          </a:prstGeom>
          <a:ln w="12700">
            <a:miter lim="400000"/>
          </a:ln>
        </p:spPr>
      </p:pic>
      <p:pic>
        <p:nvPicPr>
          <p:cNvPr id="319" name="Picture 10" descr="Picture 10"/>
          <p:cNvPicPr>
            <a:picLocks noChangeAspect="1"/>
          </p:cNvPicPr>
          <p:nvPr/>
        </p:nvPicPr>
        <p:blipFill>
          <a:blip r:embed="rId7"/>
          <a:stretch>
            <a:fillRect/>
          </a:stretch>
        </p:blipFill>
        <p:spPr>
          <a:xfrm>
            <a:off x="1548020" y="7901991"/>
            <a:ext cx="4586695" cy="1236856"/>
          </a:xfrm>
          <a:prstGeom prst="rect">
            <a:avLst/>
          </a:prstGeom>
          <a:ln w="12700">
            <a:miter lim="400000"/>
          </a:ln>
        </p:spPr>
      </p:pic>
      <p:pic>
        <p:nvPicPr>
          <p:cNvPr id="320" name="Picture 12" descr="Picture 12"/>
          <p:cNvPicPr>
            <a:picLocks noChangeAspect="1"/>
          </p:cNvPicPr>
          <p:nvPr/>
        </p:nvPicPr>
        <p:blipFill>
          <a:blip r:embed="rId8"/>
          <a:stretch>
            <a:fillRect/>
          </a:stretch>
        </p:blipFill>
        <p:spPr>
          <a:xfrm>
            <a:off x="7805342" y="3211904"/>
            <a:ext cx="3657969" cy="1212660"/>
          </a:xfrm>
          <a:prstGeom prst="rect">
            <a:avLst/>
          </a:prstGeom>
          <a:ln w="12700">
            <a:miter lim="400000"/>
          </a:ln>
        </p:spPr>
      </p:pic>
      <p:pic>
        <p:nvPicPr>
          <p:cNvPr id="321" name="Picture 14" descr="Picture 14"/>
          <p:cNvPicPr>
            <a:picLocks noChangeAspect="1"/>
          </p:cNvPicPr>
          <p:nvPr/>
        </p:nvPicPr>
        <p:blipFill>
          <a:blip r:embed="rId9"/>
          <a:srcRect t="26924" b="26925"/>
          <a:stretch>
            <a:fillRect/>
          </a:stretch>
        </p:blipFill>
        <p:spPr>
          <a:xfrm>
            <a:off x="1548020" y="10178732"/>
            <a:ext cx="3903424" cy="1000809"/>
          </a:xfrm>
          <a:prstGeom prst="rect">
            <a:avLst/>
          </a:prstGeom>
          <a:ln w="12700">
            <a:miter lim="400000"/>
          </a:ln>
        </p:spPr>
      </p:pic>
      <p:pic>
        <p:nvPicPr>
          <p:cNvPr id="322" name="Picture 16" descr="Picture 16"/>
          <p:cNvPicPr>
            <a:picLocks noChangeAspect="1"/>
          </p:cNvPicPr>
          <p:nvPr/>
        </p:nvPicPr>
        <p:blipFill>
          <a:blip r:embed="rId10"/>
          <a:stretch>
            <a:fillRect/>
          </a:stretch>
        </p:blipFill>
        <p:spPr>
          <a:xfrm>
            <a:off x="8020791" y="9805595"/>
            <a:ext cx="3227071" cy="1397001"/>
          </a:xfrm>
          <a:prstGeom prst="rect">
            <a:avLst/>
          </a:prstGeom>
          <a:ln w="12700">
            <a:miter lim="400000"/>
          </a:ln>
        </p:spPr>
      </p:pic>
      <p:pic>
        <p:nvPicPr>
          <p:cNvPr id="323" name="Picture 18" descr="Picture 18"/>
          <p:cNvPicPr>
            <a:picLocks noChangeAspect="1"/>
          </p:cNvPicPr>
          <p:nvPr/>
        </p:nvPicPr>
        <p:blipFill>
          <a:blip r:embed="rId11"/>
          <a:stretch>
            <a:fillRect/>
          </a:stretch>
        </p:blipFill>
        <p:spPr>
          <a:xfrm>
            <a:off x="8252689" y="5278985"/>
            <a:ext cx="2763277" cy="1579016"/>
          </a:xfrm>
          <a:prstGeom prst="rect">
            <a:avLst/>
          </a:prstGeom>
          <a:ln w="12700">
            <a:miter lim="400000"/>
          </a:ln>
        </p:spPr>
      </p:pic>
      <p:pic>
        <p:nvPicPr>
          <p:cNvPr id="324" name="Picture 2" descr="Picture 2"/>
          <p:cNvPicPr>
            <a:picLocks noChangeAspect="1"/>
          </p:cNvPicPr>
          <p:nvPr/>
        </p:nvPicPr>
        <p:blipFill>
          <a:blip r:embed="rId12"/>
          <a:stretch>
            <a:fillRect/>
          </a:stretch>
        </p:blipFill>
        <p:spPr>
          <a:xfrm>
            <a:off x="14126593" y="5307896"/>
            <a:ext cx="2972387" cy="1815696"/>
          </a:xfrm>
          <a:prstGeom prst="rect">
            <a:avLst/>
          </a:prstGeom>
          <a:ln w="12700">
            <a:miter lim="400000"/>
          </a:ln>
        </p:spPr>
      </p:pic>
      <p:pic>
        <p:nvPicPr>
          <p:cNvPr id="325" name="Picture 4" descr="Picture 4"/>
          <p:cNvPicPr>
            <a:picLocks noChangeAspect="1"/>
          </p:cNvPicPr>
          <p:nvPr/>
        </p:nvPicPr>
        <p:blipFill>
          <a:blip r:embed="rId13"/>
          <a:stretch>
            <a:fillRect/>
          </a:stretch>
        </p:blipFill>
        <p:spPr>
          <a:xfrm>
            <a:off x="14571873" y="7366420"/>
            <a:ext cx="1688566" cy="1820920"/>
          </a:xfrm>
          <a:prstGeom prst="rect">
            <a:avLst/>
          </a:prstGeom>
          <a:ln w="12700">
            <a:miter lim="400000"/>
          </a:ln>
        </p:spPr>
      </p:pic>
      <p:pic>
        <p:nvPicPr>
          <p:cNvPr id="326" name="Picture 6" descr="Picture 6"/>
          <p:cNvPicPr>
            <a:picLocks noChangeAspect="1"/>
          </p:cNvPicPr>
          <p:nvPr/>
        </p:nvPicPr>
        <p:blipFill>
          <a:blip r:embed="rId14"/>
          <a:stretch>
            <a:fillRect/>
          </a:stretch>
        </p:blipFill>
        <p:spPr>
          <a:xfrm>
            <a:off x="7110903" y="7154874"/>
            <a:ext cx="5046849" cy="2247426"/>
          </a:xfrm>
          <a:prstGeom prst="rect">
            <a:avLst/>
          </a:prstGeom>
          <a:ln w="12700">
            <a:miter lim="400000"/>
          </a:ln>
        </p:spPr>
      </p:pic>
      <p:pic>
        <p:nvPicPr>
          <p:cNvPr id="327" name="Picture 8" descr="Picture 8"/>
          <p:cNvPicPr>
            <a:picLocks noChangeAspect="1"/>
          </p:cNvPicPr>
          <p:nvPr/>
        </p:nvPicPr>
        <p:blipFill>
          <a:blip r:embed="rId15"/>
          <a:srcRect t="22620" b="22348"/>
          <a:stretch>
            <a:fillRect/>
          </a:stretch>
        </p:blipFill>
        <p:spPr>
          <a:xfrm>
            <a:off x="18793477" y="3180531"/>
            <a:ext cx="4414486" cy="1275405"/>
          </a:xfrm>
          <a:prstGeom prst="rect">
            <a:avLst/>
          </a:prstGeom>
          <a:ln w="12700">
            <a:miter lim="400000"/>
          </a:ln>
        </p:spPr>
      </p:pic>
      <p:pic>
        <p:nvPicPr>
          <p:cNvPr id="328" name="Picture 10" descr="Picture 10"/>
          <p:cNvPicPr>
            <a:picLocks noChangeAspect="1"/>
          </p:cNvPicPr>
          <p:nvPr/>
        </p:nvPicPr>
        <p:blipFill>
          <a:blip r:embed="rId16"/>
          <a:stretch>
            <a:fillRect/>
          </a:stretch>
        </p:blipFill>
        <p:spPr>
          <a:xfrm>
            <a:off x="19977619" y="5055256"/>
            <a:ext cx="2046203" cy="2021649"/>
          </a:xfrm>
          <a:prstGeom prst="rect">
            <a:avLst/>
          </a:prstGeom>
          <a:ln w="12700">
            <a:miter lim="400000"/>
          </a:ln>
        </p:spPr>
      </p:pic>
      <p:pic>
        <p:nvPicPr>
          <p:cNvPr id="329" name="Picture 12" descr="Picture 12"/>
          <p:cNvPicPr>
            <a:picLocks noChangeAspect="1"/>
          </p:cNvPicPr>
          <p:nvPr/>
        </p:nvPicPr>
        <p:blipFill>
          <a:blip r:embed="rId17"/>
          <a:srcRect l="5770" t="18469" r="6683" b="17761"/>
          <a:stretch>
            <a:fillRect/>
          </a:stretch>
        </p:blipFill>
        <p:spPr>
          <a:xfrm>
            <a:off x="19068363" y="7868693"/>
            <a:ext cx="3864714" cy="816374"/>
          </a:xfrm>
          <a:prstGeom prst="rect">
            <a:avLst/>
          </a:prstGeom>
          <a:ln w="12700">
            <a:miter lim="400000"/>
          </a:ln>
        </p:spPr>
      </p:pic>
      <p:pic>
        <p:nvPicPr>
          <p:cNvPr id="330" name="Picture 14" descr="Picture 14"/>
          <p:cNvPicPr>
            <a:picLocks noChangeAspect="1"/>
          </p:cNvPicPr>
          <p:nvPr/>
        </p:nvPicPr>
        <p:blipFill>
          <a:blip r:embed="rId18"/>
          <a:stretch>
            <a:fillRect/>
          </a:stretch>
        </p:blipFill>
        <p:spPr>
          <a:xfrm>
            <a:off x="19944714" y="9633657"/>
            <a:ext cx="2112011" cy="2090956"/>
          </a:xfrm>
          <a:prstGeom prst="rect">
            <a:avLst/>
          </a:prstGeom>
          <a:ln w="12700">
            <a:miter lim="400000"/>
          </a:ln>
        </p:spPr>
      </p:pic>
      <p:sp>
        <p:nvSpPr>
          <p:cNvPr id="331" name="Agenda item one.…"/>
          <p:cNvSpPr txBox="1"/>
          <p:nvPr/>
        </p:nvSpPr>
        <p:spPr>
          <a:xfrm>
            <a:off x="1014783" y="730310"/>
            <a:ext cx="10160002"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t>Our </a:t>
            </a:r>
            <a:r>
              <a:rPr>
                <a:solidFill>
                  <a:srgbClr val="E85655"/>
                </a:solidFill>
              </a:rPr>
              <a:t>Clients</a:t>
            </a:r>
          </a:p>
        </p:txBody>
      </p:sp>
      <p:sp>
        <p:nvSpPr>
          <p:cNvPr id="332" name="Rectangle"/>
          <p:cNvSpPr/>
          <p:nvPr/>
        </p:nvSpPr>
        <p:spPr>
          <a:xfrm>
            <a:off x="-254000" y="-635000"/>
            <a:ext cx="845064" cy="14986000"/>
          </a:xfrm>
          <a:prstGeom prst="rect">
            <a:avLst/>
          </a:prstGeom>
          <a:solidFill>
            <a:srgbClr val="E85655"/>
          </a:solidFill>
          <a:ln w="12700">
            <a:miter lim="400000"/>
          </a:ln>
        </p:spPr>
        <p:txBody>
          <a:bodyPr lIns="0" tIns="0" rIns="0" bIns="0" anchor="ctr"/>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p:cNvSpPr/>
          <p:nvPr/>
        </p:nvSpPr>
        <p:spPr>
          <a:xfrm>
            <a:off x="162" y="-5102"/>
            <a:ext cx="24383674" cy="13726204"/>
          </a:xfrm>
          <a:prstGeom prst="rect">
            <a:avLst/>
          </a:prstGeom>
          <a:solidFill>
            <a:srgbClr val="1B184F"/>
          </a:solidFill>
          <a:ln w="12700">
            <a:miter lim="400000"/>
          </a:ln>
        </p:spPr>
        <p:txBody>
          <a:bodyPr lIns="0" tIns="0" rIns="0" bIns="0" anchor="ctr"/>
          <a:lstStyle/>
          <a:p>
            <a:pPr algn="ctr">
              <a:lnSpc>
                <a:spcPct val="100000"/>
              </a:lnSpc>
              <a:spcBef>
                <a:spcPts val="0"/>
              </a:spcBef>
              <a:defRPr sz="3200"/>
            </a:pPr>
            <a:endParaRPr/>
          </a:p>
        </p:txBody>
      </p:sp>
      <p:pic>
        <p:nvPicPr>
          <p:cNvPr id="427" name="Image" descr="Image"/>
          <p:cNvPicPr>
            <a:picLocks noChangeAspect="1"/>
          </p:cNvPicPr>
          <p:nvPr/>
        </p:nvPicPr>
        <p:blipFill>
          <a:blip r:embed="rId3">
            <a:alphaModFix amt="49391"/>
          </a:blip>
          <a:stretch>
            <a:fillRect/>
          </a:stretch>
        </p:blipFill>
        <p:spPr>
          <a:xfrm rot="5400905">
            <a:off x="5300946" y="-5204084"/>
            <a:ext cx="13782109" cy="24399145"/>
          </a:xfrm>
          <a:prstGeom prst="rect">
            <a:avLst/>
          </a:prstGeom>
          <a:ln w="12700">
            <a:miter lim="400000"/>
          </a:ln>
        </p:spPr>
      </p:pic>
      <p:sp>
        <p:nvSpPr>
          <p:cNvPr id="428" name="Rectangle"/>
          <p:cNvSpPr/>
          <p:nvPr/>
        </p:nvSpPr>
        <p:spPr>
          <a:xfrm>
            <a:off x="999728" y="5003800"/>
            <a:ext cx="10303471" cy="863600"/>
          </a:xfrm>
          <a:prstGeom prst="rect">
            <a:avLst/>
          </a:prstGeom>
          <a:solidFill>
            <a:srgbClr val="E85655"/>
          </a:solidFill>
          <a:ln w="12700">
            <a:miter lim="400000"/>
          </a:ln>
        </p:spPr>
        <p:txBody>
          <a:bodyPr lIns="0" tIns="0" rIns="0" bIns="0" anchor="ctr"/>
          <a:lstStyle/>
          <a:p>
            <a:endParaRPr/>
          </a:p>
        </p:txBody>
      </p:sp>
      <p:pic>
        <p:nvPicPr>
          <p:cNvPr id="429" name="Image" descr="Image"/>
          <p:cNvPicPr>
            <a:picLocks noChangeAspect="1"/>
          </p:cNvPicPr>
          <p:nvPr/>
        </p:nvPicPr>
        <p:blipFill>
          <a:blip r:embed="rId4"/>
          <a:stretch>
            <a:fillRect/>
          </a:stretch>
        </p:blipFill>
        <p:spPr>
          <a:xfrm>
            <a:off x="13481050" y="5740400"/>
            <a:ext cx="4178300" cy="2235200"/>
          </a:xfrm>
          <a:prstGeom prst="rect">
            <a:avLst/>
          </a:prstGeom>
          <a:ln w="12700">
            <a:miter lim="400000"/>
          </a:ln>
        </p:spPr>
      </p:pic>
      <p:pic>
        <p:nvPicPr>
          <p:cNvPr id="430" name="Image" descr="Image"/>
          <p:cNvPicPr>
            <a:picLocks noChangeAspect="1"/>
          </p:cNvPicPr>
          <p:nvPr/>
        </p:nvPicPr>
        <p:blipFill>
          <a:blip r:embed="rId5"/>
          <a:stretch>
            <a:fillRect/>
          </a:stretch>
        </p:blipFill>
        <p:spPr>
          <a:xfrm>
            <a:off x="1012988" y="1683342"/>
            <a:ext cx="5705145" cy="2548559"/>
          </a:xfrm>
          <a:prstGeom prst="rect">
            <a:avLst/>
          </a:prstGeom>
          <a:ln w="12700">
            <a:miter lim="400000"/>
          </a:ln>
        </p:spPr>
      </p:pic>
      <p:sp>
        <p:nvSpPr>
          <p:cNvPr id="431" name="Tony Burrett…"/>
          <p:cNvSpPr txBox="1"/>
          <p:nvPr/>
        </p:nvSpPr>
        <p:spPr>
          <a:xfrm>
            <a:off x="14822304" y="10383625"/>
            <a:ext cx="8668413" cy="218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r">
              <a:lnSpc>
                <a:spcPct val="100000"/>
              </a:lnSpc>
              <a:spcBef>
                <a:spcPts val="0"/>
              </a:spcBef>
              <a:defRPr sz="5000" b="1">
                <a:latin typeface="+mn-lt"/>
                <a:ea typeface="+mn-ea"/>
                <a:cs typeface="+mn-cs"/>
                <a:sym typeface="Helvetica"/>
              </a:defRPr>
            </a:pPr>
            <a:r>
              <a:rPr lang="en-AU" dirty="0"/>
              <a:t>Anna Wright</a:t>
            </a:r>
            <a:endParaRPr dirty="0"/>
          </a:p>
          <a:p>
            <a:pPr algn="r">
              <a:lnSpc>
                <a:spcPct val="100000"/>
              </a:lnSpc>
              <a:spcBef>
                <a:spcPts val="0"/>
              </a:spcBef>
              <a:defRPr sz="4300">
                <a:latin typeface="+mn-lt"/>
                <a:ea typeface="+mn-ea"/>
                <a:cs typeface="+mn-cs"/>
                <a:sym typeface="Helvetica"/>
              </a:defRPr>
            </a:pPr>
            <a:r>
              <a:rPr i="1" dirty="0"/>
              <a:t>E:</a:t>
            </a:r>
            <a:r>
              <a:rPr dirty="0">
                <a:solidFill>
                  <a:srgbClr val="E85655"/>
                </a:solidFill>
              </a:rPr>
              <a:t> </a:t>
            </a:r>
            <a:r>
              <a:rPr lang="en-AU" dirty="0">
                <a:solidFill>
                  <a:schemeClr val="tx1"/>
                </a:solidFill>
                <a:uFill>
                  <a:solidFill>
                    <a:srgbClr val="0000FF"/>
                  </a:solidFill>
                </a:uFill>
                <a:hlinkClick r:id="rId6">
                  <a:extLst>
                    <a:ext uri="{A12FA001-AC4F-418D-AE19-62706E023703}">
                      <ahyp:hlinkClr xmlns:ahyp="http://schemas.microsoft.com/office/drawing/2018/hyperlinkcolor" val="tx"/>
                    </a:ext>
                  </a:extLst>
                </a:hlinkClick>
              </a:rPr>
              <a:t>anna</a:t>
            </a:r>
            <a:r>
              <a:rPr dirty="0">
                <a:solidFill>
                  <a:schemeClr val="tx1"/>
                </a:solidFill>
                <a:uFill>
                  <a:solidFill>
                    <a:srgbClr val="0000FF"/>
                  </a:solidFill>
                </a:uFill>
                <a:hlinkClick r:id="rId6">
                  <a:extLst>
                    <a:ext uri="{A12FA001-AC4F-418D-AE19-62706E023703}">
                      <ahyp:hlinkClr xmlns:ahyp="http://schemas.microsoft.com/office/drawing/2018/hyperlinkcolor" val="tx"/>
                    </a:ext>
                  </a:extLst>
                </a:hlinkClick>
              </a:rPr>
              <a:t>@bindimaps.com</a:t>
            </a:r>
            <a:endParaRPr dirty="0">
              <a:solidFill>
                <a:schemeClr val="tx1"/>
              </a:solidFill>
            </a:endParaRPr>
          </a:p>
          <a:p>
            <a:pPr algn="r">
              <a:lnSpc>
                <a:spcPct val="100000"/>
              </a:lnSpc>
              <a:spcBef>
                <a:spcPts val="0"/>
              </a:spcBef>
              <a:defRPr sz="4300">
                <a:latin typeface="+mn-lt"/>
                <a:ea typeface="+mn-ea"/>
                <a:cs typeface="+mn-cs"/>
                <a:sym typeface="Helvetica"/>
              </a:defRPr>
            </a:pPr>
            <a:r>
              <a:rPr i="1" dirty="0"/>
              <a:t>M:</a:t>
            </a:r>
            <a:r>
              <a:rPr dirty="0"/>
              <a:t> </a:t>
            </a:r>
            <a:r>
              <a:rPr dirty="0">
                <a:solidFill>
                  <a:srgbClr val="E85655"/>
                </a:solidFill>
              </a:rPr>
              <a:t>+61 4</a:t>
            </a:r>
            <a:r>
              <a:rPr lang="en-AU" dirty="0">
                <a:solidFill>
                  <a:srgbClr val="E85655"/>
                </a:solidFill>
              </a:rPr>
              <a:t>12</a:t>
            </a:r>
            <a:r>
              <a:rPr dirty="0">
                <a:solidFill>
                  <a:srgbClr val="E85655"/>
                </a:solidFill>
              </a:rPr>
              <a:t> </a:t>
            </a:r>
            <a:r>
              <a:rPr lang="en-AU" dirty="0">
                <a:solidFill>
                  <a:srgbClr val="E85655"/>
                </a:solidFill>
              </a:rPr>
              <a:t>006</a:t>
            </a:r>
            <a:r>
              <a:rPr dirty="0">
                <a:solidFill>
                  <a:srgbClr val="E85655"/>
                </a:solidFill>
              </a:rPr>
              <a:t> </a:t>
            </a:r>
            <a:r>
              <a:rPr lang="en-AU" dirty="0">
                <a:solidFill>
                  <a:srgbClr val="E85655"/>
                </a:solidFill>
              </a:rPr>
              <a:t>427</a:t>
            </a:r>
            <a:endParaRPr dirty="0">
              <a:solidFill>
                <a:srgbClr val="E85655"/>
              </a:solidFill>
            </a:endParaRPr>
          </a:p>
        </p:txBody>
      </p:sp>
      <p:sp>
        <p:nvSpPr>
          <p:cNvPr id="432" name="Thank you"/>
          <p:cNvSpPr txBox="1"/>
          <p:nvPr/>
        </p:nvSpPr>
        <p:spPr>
          <a:xfrm>
            <a:off x="1122873" y="4991100"/>
            <a:ext cx="10504061" cy="86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nSpc>
                <a:spcPct val="100000"/>
              </a:lnSpc>
              <a:spcBef>
                <a:spcPts val="0"/>
              </a:spcBef>
              <a:defRPr sz="5000" b="1">
                <a:latin typeface="+mn-lt"/>
                <a:ea typeface="+mn-ea"/>
                <a:cs typeface="+mn-cs"/>
                <a:sym typeface="Helvetica"/>
              </a:defRPr>
            </a:lvl1pPr>
          </a:lstStyle>
          <a:p>
            <a:r>
              <a:rPr dirty="0"/>
              <a:t>Making spaces accessible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p:cNvSpPr/>
          <p:nvPr/>
        </p:nvSpPr>
        <p:spPr>
          <a:xfrm>
            <a:off x="162" y="-5102"/>
            <a:ext cx="24383674" cy="13726204"/>
          </a:xfrm>
          <a:prstGeom prst="rect">
            <a:avLst/>
          </a:prstGeom>
          <a:solidFill>
            <a:srgbClr val="1B184F"/>
          </a:solidFill>
          <a:ln w="12700">
            <a:miter lim="400000"/>
          </a:ln>
        </p:spPr>
        <p:txBody>
          <a:bodyPr lIns="0" tIns="0" rIns="0" bIns="0" anchor="ctr"/>
          <a:lstStyle/>
          <a:p>
            <a:pPr algn="ctr">
              <a:lnSpc>
                <a:spcPct val="100000"/>
              </a:lnSpc>
              <a:spcBef>
                <a:spcPts val="0"/>
              </a:spcBef>
              <a:defRPr sz="3200"/>
            </a:pPr>
            <a:endParaRPr/>
          </a:p>
        </p:txBody>
      </p:sp>
      <p:pic>
        <p:nvPicPr>
          <p:cNvPr id="43" name="Image" descr="Image"/>
          <p:cNvPicPr>
            <a:picLocks noChangeAspect="1"/>
          </p:cNvPicPr>
          <p:nvPr/>
        </p:nvPicPr>
        <p:blipFill>
          <a:blip r:embed="rId3">
            <a:alphaModFix amt="49391"/>
          </a:blip>
          <a:stretch>
            <a:fillRect/>
          </a:stretch>
        </p:blipFill>
        <p:spPr>
          <a:xfrm rot="5400905">
            <a:off x="5310332" y="-5305307"/>
            <a:ext cx="13782109" cy="24399145"/>
          </a:xfrm>
          <a:prstGeom prst="rect">
            <a:avLst/>
          </a:prstGeom>
          <a:ln w="12700">
            <a:miter lim="400000"/>
          </a:ln>
        </p:spPr>
      </p:pic>
      <p:pic>
        <p:nvPicPr>
          <p:cNvPr id="45" name="Image" descr="Image"/>
          <p:cNvPicPr>
            <a:picLocks noChangeAspect="1"/>
          </p:cNvPicPr>
          <p:nvPr/>
        </p:nvPicPr>
        <p:blipFill>
          <a:blip r:embed="rId4"/>
          <a:stretch>
            <a:fillRect/>
          </a:stretch>
        </p:blipFill>
        <p:spPr>
          <a:xfrm>
            <a:off x="13481050" y="5740400"/>
            <a:ext cx="4178300" cy="2235200"/>
          </a:xfrm>
          <a:prstGeom prst="rect">
            <a:avLst/>
          </a:prstGeom>
          <a:ln w="12700">
            <a:miter lim="400000"/>
          </a:ln>
        </p:spPr>
      </p:pic>
      <p:sp>
        <p:nvSpPr>
          <p:cNvPr id="47" name="Proposal for Queen’s Wharf Project, Brisbane"/>
          <p:cNvSpPr txBox="1"/>
          <p:nvPr/>
        </p:nvSpPr>
        <p:spPr>
          <a:xfrm>
            <a:off x="13136864" y="4310891"/>
            <a:ext cx="19210170"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nSpc>
                <a:spcPct val="100000"/>
              </a:lnSpc>
              <a:spcBef>
                <a:spcPts val="0"/>
              </a:spcBef>
              <a:defRPr sz="5000">
                <a:latin typeface="+mn-lt"/>
                <a:ea typeface="+mn-ea"/>
                <a:cs typeface="+mn-cs"/>
                <a:sym typeface="Helvetica"/>
              </a:defRPr>
            </a:pPr>
            <a:r>
              <a:rPr lang="en-AU" dirty="0"/>
              <a:t>Presenter:</a:t>
            </a:r>
          </a:p>
          <a:p>
            <a:pPr>
              <a:lnSpc>
                <a:spcPct val="100000"/>
              </a:lnSpc>
              <a:spcBef>
                <a:spcPts val="0"/>
              </a:spcBef>
              <a:defRPr sz="5000">
                <a:latin typeface="+mn-lt"/>
                <a:ea typeface="+mn-ea"/>
                <a:cs typeface="+mn-cs"/>
                <a:sym typeface="Helvetica"/>
              </a:defRPr>
            </a:pPr>
            <a:endParaRPr lang="en-AU" dirty="0"/>
          </a:p>
          <a:p>
            <a:pPr>
              <a:lnSpc>
                <a:spcPct val="100000"/>
              </a:lnSpc>
              <a:spcBef>
                <a:spcPts val="0"/>
              </a:spcBef>
              <a:defRPr sz="5000">
                <a:latin typeface="+mn-lt"/>
                <a:ea typeface="+mn-ea"/>
                <a:cs typeface="+mn-cs"/>
                <a:sym typeface="Helvetica"/>
              </a:defRPr>
            </a:pPr>
            <a:r>
              <a:rPr lang="en-AU" dirty="0"/>
              <a:t>Dr Anna Wright</a:t>
            </a:r>
          </a:p>
          <a:p>
            <a:pPr>
              <a:lnSpc>
                <a:spcPct val="100000"/>
              </a:lnSpc>
              <a:spcBef>
                <a:spcPts val="0"/>
              </a:spcBef>
              <a:defRPr sz="5000">
                <a:latin typeface="+mn-lt"/>
                <a:ea typeface="+mn-ea"/>
                <a:cs typeface="+mn-cs"/>
                <a:sym typeface="Helvetica"/>
              </a:defRPr>
            </a:pPr>
            <a:r>
              <a:rPr lang="en-AU" dirty="0"/>
              <a:t>CEO and Co-Founder of BindiMaps</a:t>
            </a:r>
          </a:p>
          <a:p>
            <a:pPr>
              <a:lnSpc>
                <a:spcPct val="100000"/>
              </a:lnSpc>
              <a:spcBef>
                <a:spcPts val="0"/>
              </a:spcBef>
              <a:defRPr sz="5000">
                <a:latin typeface="+mn-lt"/>
                <a:ea typeface="+mn-ea"/>
                <a:cs typeface="+mn-cs"/>
                <a:sym typeface="Helvetica"/>
              </a:defRPr>
            </a:pPr>
            <a:endParaRPr lang="en-AU" dirty="0"/>
          </a:p>
          <a:p>
            <a:pPr>
              <a:lnSpc>
                <a:spcPct val="100000"/>
              </a:lnSpc>
              <a:spcBef>
                <a:spcPts val="0"/>
              </a:spcBef>
              <a:defRPr sz="5000">
                <a:latin typeface="+mn-lt"/>
                <a:ea typeface="+mn-ea"/>
                <a:cs typeface="+mn-cs"/>
                <a:sym typeface="Helvetica"/>
              </a:defRPr>
            </a:pPr>
            <a:endParaRPr dirty="0">
              <a:highlight>
                <a:srgbClr val="FFFF00"/>
              </a:highlight>
            </a:endParaRPr>
          </a:p>
        </p:txBody>
      </p:sp>
      <p:pic>
        <p:nvPicPr>
          <p:cNvPr id="3" name="Picture 2">
            <a:extLst>
              <a:ext uri="{FF2B5EF4-FFF2-40B4-BE49-F238E27FC236}">
                <a16:creationId xmlns:a16="http://schemas.microsoft.com/office/drawing/2014/main" id="{6322B92A-F522-084E-AD5E-BE4CA421C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2171" y="2229785"/>
            <a:ext cx="8735326" cy="9215289"/>
          </a:xfrm>
          <a:prstGeom prst="rect">
            <a:avLst/>
          </a:prstGeom>
        </p:spPr>
      </p:pic>
      <p:sp>
        <p:nvSpPr>
          <p:cNvPr id="10" name="Tony Burrett…">
            <a:extLst>
              <a:ext uri="{FF2B5EF4-FFF2-40B4-BE49-F238E27FC236}">
                <a16:creationId xmlns:a16="http://schemas.microsoft.com/office/drawing/2014/main" id="{97687180-28E8-8C43-9984-EE690D5C22D3}"/>
              </a:ext>
            </a:extLst>
          </p:cNvPr>
          <p:cNvSpPr txBox="1"/>
          <p:nvPr/>
        </p:nvSpPr>
        <p:spPr>
          <a:xfrm>
            <a:off x="14822304" y="10383625"/>
            <a:ext cx="8668413" cy="1426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r">
              <a:lnSpc>
                <a:spcPct val="100000"/>
              </a:lnSpc>
              <a:spcBef>
                <a:spcPts val="0"/>
              </a:spcBef>
              <a:defRPr sz="4300">
                <a:latin typeface="+mn-lt"/>
                <a:ea typeface="+mn-ea"/>
                <a:cs typeface="+mn-cs"/>
                <a:sym typeface="Helvetica"/>
              </a:defRPr>
            </a:pPr>
            <a:r>
              <a:rPr i="1" dirty="0"/>
              <a:t>E:</a:t>
            </a:r>
            <a:r>
              <a:rPr dirty="0">
                <a:solidFill>
                  <a:srgbClr val="E85655"/>
                </a:solidFill>
              </a:rPr>
              <a:t> </a:t>
            </a:r>
            <a:r>
              <a:rPr lang="en-AU" dirty="0">
                <a:solidFill>
                  <a:srgbClr val="E85655"/>
                </a:solidFill>
                <a:uFill>
                  <a:solidFill>
                    <a:srgbClr val="0000FF"/>
                  </a:solidFill>
                </a:uFill>
                <a:hlinkClick r:id="rId6"/>
              </a:rPr>
              <a:t>anna</a:t>
            </a:r>
            <a:r>
              <a:rPr dirty="0">
                <a:solidFill>
                  <a:srgbClr val="E85655"/>
                </a:solidFill>
                <a:uFill>
                  <a:solidFill>
                    <a:srgbClr val="0000FF"/>
                  </a:solidFill>
                </a:uFill>
                <a:hlinkClick r:id="rId6"/>
              </a:rPr>
              <a:t>@bindimaps.com</a:t>
            </a:r>
            <a:endParaRPr dirty="0">
              <a:solidFill>
                <a:srgbClr val="E85655"/>
              </a:solidFill>
            </a:endParaRPr>
          </a:p>
          <a:p>
            <a:pPr algn="r">
              <a:lnSpc>
                <a:spcPct val="100000"/>
              </a:lnSpc>
              <a:spcBef>
                <a:spcPts val="0"/>
              </a:spcBef>
              <a:defRPr sz="4300">
                <a:latin typeface="+mn-lt"/>
                <a:ea typeface="+mn-ea"/>
                <a:cs typeface="+mn-cs"/>
                <a:sym typeface="Helvetica"/>
              </a:defRPr>
            </a:pPr>
            <a:r>
              <a:rPr i="1" dirty="0"/>
              <a:t>M:</a:t>
            </a:r>
            <a:r>
              <a:rPr dirty="0"/>
              <a:t> </a:t>
            </a:r>
            <a:r>
              <a:rPr dirty="0">
                <a:solidFill>
                  <a:srgbClr val="E85655"/>
                </a:solidFill>
              </a:rPr>
              <a:t>+61 4</a:t>
            </a:r>
            <a:r>
              <a:rPr lang="en-AU" dirty="0">
                <a:solidFill>
                  <a:srgbClr val="E85655"/>
                </a:solidFill>
              </a:rPr>
              <a:t>12</a:t>
            </a:r>
            <a:r>
              <a:rPr dirty="0">
                <a:solidFill>
                  <a:srgbClr val="E85655"/>
                </a:solidFill>
              </a:rPr>
              <a:t> </a:t>
            </a:r>
            <a:r>
              <a:rPr lang="en-AU" dirty="0">
                <a:solidFill>
                  <a:srgbClr val="E85655"/>
                </a:solidFill>
              </a:rPr>
              <a:t>006</a:t>
            </a:r>
            <a:r>
              <a:rPr dirty="0">
                <a:solidFill>
                  <a:srgbClr val="E85655"/>
                </a:solidFill>
              </a:rPr>
              <a:t> </a:t>
            </a:r>
            <a:r>
              <a:rPr lang="en-AU" dirty="0">
                <a:solidFill>
                  <a:srgbClr val="E85655"/>
                </a:solidFill>
              </a:rPr>
              <a:t>427</a:t>
            </a:r>
            <a:endParaRPr dirty="0">
              <a:solidFill>
                <a:srgbClr val="E85655"/>
              </a:solidFill>
            </a:endParaRPr>
          </a:p>
        </p:txBody>
      </p:sp>
    </p:spTree>
    <p:extLst>
      <p:ext uri="{BB962C8B-B14F-4D97-AF65-F5344CB8AC3E}">
        <p14:creationId xmlns:p14="http://schemas.microsoft.com/office/powerpoint/2010/main" val="8908669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pad low3.png" descr="Ipad low3.png">
            <a:hlinkClick r:id="rId3"/>
          </p:cNvPr>
          <p:cNvPicPr>
            <a:picLocks noChangeAspect="1"/>
          </p:cNvPicPr>
          <p:nvPr/>
        </p:nvPicPr>
        <p:blipFill>
          <a:blip r:embed="rId4"/>
          <a:srcRect l="20675" t="11959" b="11959"/>
          <a:stretch>
            <a:fillRect/>
          </a:stretch>
        </p:blipFill>
        <p:spPr>
          <a:xfrm>
            <a:off x="13662100" y="1594753"/>
            <a:ext cx="10975259" cy="10526494"/>
          </a:xfrm>
          <a:prstGeom prst="rect">
            <a:avLst/>
          </a:prstGeom>
          <a:ln w="12700">
            <a:miter lim="400000"/>
          </a:ln>
        </p:spPr>
      </p:pic>
      <p:sp>
        <p:nvSpPr>
          <p:cNvPr id="225" name="Rectangle 4"/>
          <p:cNvSpPr/>
          <p:nvPr/>
        </p:nvSpPr>
        <p:spPr>
          <a:xfrm>
            <a:off x="203200" y="12725400"/>
            <a:ext cx="3987800" cy="812800"/>
          </a:xfrm>
          <a:prstGeom prst="rect">
            <a:avLst/>
          </a:prstGeom>
          <a:solidFill>
            <a:srgbClr val="FFFFFF"/>
          </a:solidFill>
          <a:ln w="12700">
            <a:miter lim="400000"/>
          </a:ln>
        </p:spPr>
        <p:txBody>
          <a:bodyPr lIns="0" tIns="0" rIns="0" bIns="0" anchor="ctr"/>
          <a:lstStyle/>
          <a:p>
            <a:pPr algn="ctr">
              <a:lnSpc>
                <a:spcPct val="100000"/>
              </a:lnSpc>
              <a:spcBef>
                <a:spcPts val="0"/>
              </a:spcBef>
              <a:defRPr sz="3200"/>
            </a:pPr>
            <a:endParaRPr/>
          </a:p>
        </p:txBody>
      </p:sp>
      <p:sp>
        <p:nvSpPr>
          <p:cNvPr id="226" name="Rectangle"/>
          <p:cNvSpPr/>
          <p:nvPr/>
        </p:nvSpPr>
        <p:spPr>
          <a:xfrm>
            <a:off x="-527762" y="-76200"/>
            <a:ext cx="845064" cy="14986000"/>
          </a:xfrm>
          <a:prstGeom prst="rect">
            <a:avLst/>
          </a:prstGeom>
          <a:solidFill>
            <a:srgbClr val="1B184F"/>
          </a:solidFill>
          <a:ln w="12700">
            <a:miter lim="400000"/>
          </a:ln>
        </p:spPr>
        <p:txBody>
          <a:bodyPr lIns="0" tIns="0" rIns="0" bIns="0" anchor="ctr"/>
          <a:lstStyle/>
          <a:p>
            <a:endParaRPr/>
          </a:p>
        </p:txBody>
      </p:sp>
      <p:sp>
        <p:nvSpPr>
          <p:cNvPr id="227" name="Rectangle"/>
          <p:cNvSpPr/>
          <p:nvPr/>
        </p:nvSpPr>
        <p:spPr>
          <a:xfrm>
            <a:off x="24054376" y="-635000"/>
            <a:ext cx="845064" cy="14986000"/>
          </a:xfrm>
          <a:prstGeom prst="rect">
            <a:avLst/>
          </a:prstGeom>
          <a:solidFill>
            <a:srgbClr val="1B184F"/>
          </a:solidFill>
          <a:ln w="12700">
            <a:miter lim="400000"/>
          </a:ln>
        </p:spPr>
        <p:txBody>
          <a:bodyPr lIns="0" tIns="0" rIns="0" bIns="0" anchor="ctr"/>
          <a:lstStyle/>
          <a:p>
            <a:endParaRPr/>
          </a:p>
        </p:txBody>
      </p:sp>
      <p:sp>
        <p:nvSpPr>
          <p:cNvPr id="229" name="18%"/>
          <p:cNvSpPr txBox="1"/>
          <p:nvPr/>
        </p:nvSpPr>
        <p:spPr>
          <a:xfrm>
            <a:off x="2136829" y="4204365"/>
            <a:ext cx="2147789"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8000" b="1">
                <a:solidFill>
                  <a:srgbClr val="DE646E"/>
                </a:solidFill>
                <a:latin typeface="+mn-lt"/>
                <a:ea typeface="+mn-ea"/>
                <a:cs typeface="+mn-cs"/>
                <a:sym typeface="Helvetica"/>
              </a:defRPr>
            </a:lvl1pPr>
          </a:lstStyle>
          <a:p>
            <a:r>
              <a:rPr dirty="0"/>
              <a:t>18%</a:t>
            </a:r>
          </a:p>
        </p:txBody>
      </p:sp>
      <p:sp>
        <p:nvSpPr>
          <p:cNvPr id="230" name="Circle"/>
          <p:cNvSpPr/>
          <p:nvPr/>
        </p:nvSpPr>
        <p:spPr>
          <a:xfrm>
            <a:off x="1613618" y="3304599"/>
            <a:ext cx="3120332" cy="3120332"/>
          </a:xfrm>
          <a:prstGeom prst="ellipse">
            <a:avLst/>
          </a:prstGeom>
          <a:ln w="254000">
            <a:solidFill>
              <a:srgbClr val="383665"/>
            </a:solidFill>
          </a:ln>
        </p:spPr>
        <p:txBody>
          <a:bodyPr lIns="0" tIns="0" rIns="0" bIns="0" anchor="ctr"/>
          <a:lstStyle/>
          <a:p>
            <a:endParaRPr/>
          </a:p>
        </p:txBody>
      </p:sp>
      <p:sp>
        <p:nvSpPr>
          <p:cNvPr id="231" name="of Australians are living with a disability"/>
          <p:cNvSpPr txBox="1"/>
          <p:nvPr/>
        </p:nvSpPr>
        <p:spPr>
          <a:xfrm>
            <a:off x="5193208" y="4086697"/>
            <a:ext cx="5022057" cy="1976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10000"/>
              </a:lnSpc>
              <a:spcBef>
                <a:spcPts val="1600"/>
              </a:spcBef>
              <a:defRPr sz="3200">
                <a:solidFill>
                  <a:srgbClr val="383665"/>
                </a:solidFill>
                <a:latin typeface="+mn-lt"/>
                <a:ea typeface="+mn-ea"/>
                <a:cs typeface="+mn-cs"/>
                <a:sym typeface="Helvetica"/>
              </a:defRPr>
            </a:lvl1pPr>
          </a:lstStyle>
          <a:p>
            <a:pPr>
              <a:defRPr sz="5400" b="1"/>
            </a:pPr>
            <a:r>
              <a:rPr sz="3200" b="0" dirty="0"/>
              <a:t>of Australians are living with a disability</a:t>
            </a:r>
            <a:endParaRPr sz="4000" dirty="0"/>
          </a:p>
        </p:txBody>
      </p:sp>
      <p:sp>
        <p:nvSpPr>
          <p:cNvPr id="232" name="22%"/>
          <p:cNvSpPr txBox="1"/>
          <p:nvPr/>
        </p:nvSpPr>
        <p:spPr>
          <a:xfrm>
            <a:off x="10188629" y="6934200"/>
            <a:ext cx="2147789"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8000" b="1">
                <a:solidFill>
                  <a:srgbClr val="383665"/>
                </a:solidFill>
                <a:latin typeface="+mn-lt"/>
                <a:ea typeface="+mn-ea"/>
                <a:cs typeface="+mn-cs"/>
                <a:sym typeface="Helvetica"/>
              </a:defRPr>
            </a:lvl1pPr>
          </a:lstStyle>
          <a:p>
            <a:r>
              <a:rPr dirty="0"/>
              <a:t>22%</a:t>
            </a:r>
          </a:p>
        </p:txBody>
      </p:sp>
      <p:sp>
        <p:nvSpPr>
          <p:cNvPr id="233" name="Circle"/>
          <p:cNvSpPr/>
          <p:nvPr/>
        </p:nvSpPr>
        <p:spPr>
          <a:xfrm>
            <a:off x="9665418" y="6034434"/>
            <a:ext cx="3120332" cy="3120332"/>
          </a:xfrm>
          <a:prstGeom prst="ellipse">
            <a:avLst/>
          </a:prstGeom>
          <a:ln w="254000">
            <a:solidFill>
              <a:srgbClr val="DE646E"/>
            </a:solidFill>
          </a:ln>
        </p:spPr>
        <p:txBody>
          <a:bodyPr lIns="0" tIns="0" rIns="0" bIns="0" anchor="ctr"/>
          <a:lstStyle/>
          <a:p>
            <a:endParaRPr/>
          </a:p>
        </p:txBody>
      </p:sp>
      <p:sp>
        <p:nvSpPr>
          <p:cNvPr id="234" name="of Australians are living with a mental or behavioural disorder"/>
          <p:cNvSpPr txBox="1"/>
          <p:nvPr/>
        </p:nvSpPr>
        <p:spPr>
          <a:xfrm>
            <a:off x="2476042" y="6665122"/>
            <a:ext cx="6497025" cy="1976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lnSpc>
                <a:spcPct val="110000"/>
              </a:lnSpc>
              <a:spcBef>
                <a:spcPts val="1600"/>
              </a:spcBef>
              <a:defRPr sz="3200">
                <a:solidFill>
                  <a:srgbClr val="DE646E"/>
                </a:solidFill>
                <a:latin typeface="+mn-lt"/>
                <a:ea typeface="+mn-ea"/>
                <a:cs typeface="+mn-cs"/>
                <a:sym typeface="Helvetica"/>
              </a:defRPr>
            </a:lvl1pPr>
          </a:lstStyle>
          <a:p>
            <a:pPr>
              <a:defRPr sz="5400" b="1"/>
            </a:pPr>
            <a:r>
              <a:rPr sz="3200" b="0" dirty="0"/>
              <a:t>of Australians are living with a mental or </a:t>
            </a:r>
            <a:r>
              <a:rPr sz="3200" b="0" dirty="0" err="1"/>
              <a:t>behavioural</a:t>
            </a:r>
            <a:r>
              <a:rPr sz="3200" b="0" dirty="0"/>
              <a:t> disorder</a:t>
            </a:r>
            <a:endParaRPr sz="4000" dirty="0"/>
          </a:p>
        </p:txBody>
      </p:sp>
      <p:sp>
        <p:nvSpPr>
          <p:cNvPr id="235" name="3%"/>
          <p:cNvSpPr txBox="1"/>
          <p:nvPr/>
        </p:nvSpPr>
        <p:spPr>
          <a:xfrm>
            <a:off x="2340029" y="10113838"/>
            <a:ext cx="1582738"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8000" b="1">
                <a:solidFill>
                  <a:srgbClr val="DE646E"/>
                </a:solidFill>
                <a:latin typeface="+mn-lt"/>
                <a:ea typeface="+mn-ea"/>
                <a:cs typeface="+mn-cs"/>
                <a:sym typeface="Helvetica"/>
              </a:defRPr>
            </a:lvl1pPr>
          </a:lstStyle>
          <a:p>
            <a:r>
              <a:rPr dirty="0"/>
              <a:t>3%</a:t>
            </a:r>
          </a:p>
        </p:txBody>
      </p:sp>
      <p:sp>
        <p:nvSpPr>
          <p:cNvPr id="236" name="Circle"/>
          <p:cNvSpPr/>
          <p:nvPr/>
        </p:nvSpPr>
        <p:spPr>
          <a:xfrm>
            <a:off x="1613618" y="9214072"/>
            <a:ext cx="3120332" cy="3120331"/>
          </a:xfrm>
          <a:prstGeom prst="ellipse">
            <a:avLst/>
          </a:prstGeom>
          <a:ln w="254000">
            <a:solidFill>
              <a:srgbClr val="383665"/>
            </a:solidFill>
          </a:ln>
        </p:spPr>
        <p:txBody>
          <a:bodyPr lIns="0" tIns="0" rIns="0" bIns="0" anchor="ctr"/>
          <a:lstStyle/>
          <a:p>
            <a:endParaRPr/>
          </a:p>
        </p:txBody>
      </p:sp>
      <p:sp>
        <p:nvSpPr>
          <p:cNvPr id="237" name="of Australians have vision impairment"/>
          <p:cNvSpPr txBox="1"/>
          <p:nvPr/>
        </p:nvSpPr>
        <p:spPr>
          <a:xfrm>
            <a:off x="5244008" y="10677825"/>
            <a:ext cx="4920457" cy="1163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10000"/>
              </a:lnSpc>
              <a:spcBef>
                <a:spcPts val="1600"/>
              </a:spcBef>
              <a:defRPr sz="3200">
                <a:solidFill>
                  <a:srgbClr val="383665"/>
                </a:solidFill>
                <a:latin typeface="+mn-lt"/>
                <a:ea typeface="+mn-ea"/>
                <a:cs typeface="+mn-cs"/>
                <a:sym typeface="Helvetica"/>
              </a:defRPr>
            </a:lvl1pPr>
          </a:lstStyle>
          <a:p>
            <a:pPr>
              <a:defRPr sz="5400" b="1"/>
            </a:pPr>
            <a:r>
              <a:rPr sz="3200" b="0" dirty="0"/>
              <a:t>of Australians have </a:t>
            </a:r>
            <a:r>
              <a:rPr lang="en-AU" sz="3200" b="0" dirty="0"/>
              <a:t>a </a:t>
            </a:r>
            <a:r>
              <a:rPr sz="3200" b="0" dirty="0"/>
              <a:t>vision impairment</a:t>
            </a:r>
            <a:endParaRPr sz="4000" dirty="0"/>
          </a:p>
        </p:txBody>
      </p:sp>
      <p:sp>
        <p:nvSpPr>
          <p:cNvPr id="238" name="Accessibility &amp; Inclusion"/>
          <p:cNvSpPr txBox="1"/>
          <p:nvPr/>
        </p:nvSpPr>
        <p:spPr>
          <a:xfrm>
            <a:off x="1039812" y="1890141"/>
            <a:ext cx="6099176"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4000" b="1">
                <a:solidFill>
                  <a:srgbClr val="383665"/>
                </a:solidFill>
                <a:latin typeface="+mn-lt"/>
                <a:ea typeface="+mn-ea"/>
                <a:cs typeface="+mn-cs"/>
                <a:sym typeface="Helvetica"/>
              </a:defRPr>
            </a:lvl1pPr>
          </a:lstStyle>
          <a:p>
            <a:r>
              <a:rPr dirty="0"/>
              <a:t>Accessibility &amp; Inclusion</a:t>
            </a:r>
          </a:p>
        </p:txBody>
      </p:sp>
      <p:sp>
        <p:nvSpPr>
          <p:cNvPr id="239" name="Rectangle"/>
          <p:cNvSpPr/>
          <p:nvPr/>
        </p:nvSpPr>
        <p:spPr>
          <a:xfrm>
            <a:off x="-273762" y="-76200"/>
            <a:ext cx="845064" cy="14986000"/>
          </a:xfrm>
          <a:prstGeom prst="rect">
            <a:avLst/>
          </a:prstGeom>
          <a:solidFill>
            <a:srgbClr val="1B184F"/>
          </a:solidFill>
          <a:ln w="12700">
            <a:miter lim="400000"/>
          </a:ln>
        </p:spPr>
        <p:txBody>
          <a:bodyPr lIns="0" tIns="0" rIns="0" bIns="0" anchor="ctr"/>
          <a:lstStyle/>
          <a:p>
            <a:endParaRPr/>
          </a:p>
        </p:txBody>
      </p:sp>
    </p:spTree>
    <p:extLst>
      <p:ext uri="{BB962C8B-B14F-4D97-AF65-F5344CB8AC3E}">
        <p14:creationId xmlns:p14="http://schemas.microsoft.com/office/powerpoint/2010/main" val="37345839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p:cNvSpPr/>
          <p:nvPr/>
        </p:nvSpPr>
        <p:spPr>
          <a:xfrm>
            <a:off x="23799800" y="-278319"/>
            <a:ext cx="1196083" cy="14986001"/>
          </a:xfrm>
          <a:prstGeom prst="rect">
            <a:avLst/>
          </a:prstGeom>
          <a:solidFill>
            <a:srgbClr val="1B184F"/>
          </a:solidFill>
          <a:ln w="12700">
            <a:miter lim="400000"/>
          </a:ln>
        </p:spPr>
        <p:txBody>
          <a:bodyPr lIns="0" tIns="0" rIns="0" bIns="0" anchor="ctr"/>
          <a:lstStyle/>
          <a:p>
            <a:endParaRPr/>
          </a:p>
        </p:txBody>
      </p:sp>
      <p:sp>
        <p:nvSpPr>
          <p:cNvPr id="50" name="Agenda item one.…"/>
          <p:cNvSpPr txBox="1"/>
          <p:nvPr/>
        </p:nvSpPr>
        <p:spPr>
          <a:xfrm>
            <a:off x="2528880" y="2630016"/>
            <a:ext cx="12911055" cy="6431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nSpc>
                <a:spcPct val="140000"/>
              </a:lnSpc>
              <a:spcBef>
                <a:spcPts val="2400"/>
              </a:spcBef>
              <a:defRPr sz="8000" b="1">
                <a:solidFill>
                  <a:srgbClr val="383665"/>
                </a:solidFill>
                <a:latin typeface="+mn-lt"/>
                <a:ea typeface="+mn-ea"/>
                <a:cs typeface="+mn-cs"/>
                <a:sym typeface="Helvetica"/>
              </a:defRPr>
            </a:pPr>
            <a:r>
              <a:rPr lang="en-AU" dirty="0"/>
              <a:t>So why</a:t>
            </a:r>
            <a:r>
              <a:rPr dirty="0">
                <a:solidFill>
                  <a:srgbClr val="00AEEF"/>
                </a:solidFill>
              </a:rPr>
              <a:t> </a:t>
            </a:r>
            <a:r>
              <a:rPr dirty="0">
                <a:solidFill>
                  <a:srgbClr val="E85655"/>
                </a:solidFill>
              </a:rPr>
              <a:t>BindiMaps</a:t>
            </a:r>
            <a:r>
              <a:rPr lang="en-AU" dirty="0">
                <a:solidFill>
                  <a:srgbClr val="383565"/>
                </a:solidFill>
              </a:rPr>
              <a:t>?</a:t>
            </a:r>
            <a:endParaRPr dirty="0">
              <a:solidFill>
                <a:srgbClr val="383565"/>
              </a:solidFill>
            </a:endParaRPr>
          </a:p>
          <a:p>
            <a:pPr>
              <a:lnSpc>
                <a:spcPct val="140000"/>
              </a:lnSpc>
              <a:spcBef>
                <a:spcPts val="2400"/>
              </a:spcBef>
              <a:defRPr sz="3000" b="1">
                <a:solidFill>
                  <a:srgbClr val="383665"/>
                </a:solidFill>
                <a:latin typeface="+mn-lt"/>
                <a:ea typeface="+mn-ea"/>
                <a:cs typeface="+mn-cs"/>
                <a:sym typeface="Helvetica"/>
              </a:defRPr>
            </a:pPr>
            <a:endParaRPr dirty="0">
              <a:solidFill>
                <a:srgbClr val="DE646E"/>
              </a:solidFill>
            </a:endParaRPr>
          </a:p>
          <a:p>
            <a:pPr>
              <a:lnSpc>
                <a:spcPct val="140000"/>
              </a:lnSpc>
              <a:spcBef>
                <a:spcPts val="2400"/>
              </a:spcBef>
              <a:defRPr sz="3600">
                <a:solidFill>
                  <a:srgbClr val="383665"/>
                </a:solidFill>
                <a:latin typeface="+mn-lt"/>
                <a:ea typeface="+mn-ea"/>
                <a:cs typeface="+mn-cs"/>
                <a:sym typeface="Helvetica"/>
              </a:defRPr>
            </a:pPr>
            <a:r>
              <a:rPr dirty="0"/>
              <a:t>BindiMaps provides safe, independent navigation and contextual information for both indoors and outdoors.</a:t>
            </a:r>
          </a:p>
          <a:p>
            <a:pPr>
              <a:lnSpc>
                <a:spcPct val="140000"/>
              </a:lnSpc>
              <a:spcBef>
                <a:spcPts val="2400"/>
              </a:spcBef>
              <a:defRPr sz="3600">
                <a:solidFill>
                  <a:srgbClr val="383665"/>
                </a:solidFill>
                <a:latin typeface="+mn-lt"/>
                <a:ea typeface="+mn-ea"/>
                <a:cs typeface="+mn-cs"/>
                <a:sym typeface="Helvetica"/>
              </a:defRPr>
            </a:pPr>
            <a:r>
              <a:rPr dirty="0"/>
              <a:t>BindiMaps is a tool which is completely accessible to people of all abilities.</a:t>
            </a:r>
          </a:p>
        </p:txBody>
      </p:sp>
      <p:grpSp>
        <p:nvGrpSpPr>
          <p:cNvPr id="53" name="Group"/>
          <p:cNvGrpSpPr/>
          <p:nvPr/>
        </p:nvGrpSpPr>
        <p:grpSpPr>
          <a:xfrm>
            <a:off x="18154596" y="1470845"/>
            <a:ext cx="7592592" cy="11487673"/>
            <a:chOff x="0" y="0"/>
            <a:chExt cx="7592590" cy="11487671"/>
          </a:xfrm>
        </p:grpSpPr>
        <p:pic>
          <p:nvPicPr>
            <p:cNvPr id="51" name="home-onboarding_00@2x.png" descr="home-onboarding_00@2x.png"/>
            <p:cNvPicPr>
              <a:picLocks noChangeAspect="1"/>
            </p:cNvPicPr>
            <p:nvPr/>
          </p:nvPicPr>
          <p:blipFill>
            <a:blip r:embed="rId3"/>
            <a:stretch>
              <a:fillRect/>
            </a:stretch>
          </p:blipFill>
          <p:spPr>
            <a:xfrm>
              <a:off x="1392558" y="266037"/>
              <a:ext cx="4918351" cy="10644545"/>
            </a:xfrm>
            <a:prstGeom prst="rect">
              <a:avLst/>
            </a:prstGeom>
            <a:ln w="12700" cap="flat">
              <a:noFill/>
              <a:miter lim="400000"/>
            </a:ln>
            <a:effectLst/>
          </p:spPr>
        </p:pic>
        <p:pic>
          <p:nvPicPr>
            <p:cNvPr id="52" name="5cb0633d80f2cf201a4c3253.png" descr="5cb0633d80f2cf201a4c3253.png"/>
            <p:cNvPicPr>
              <a:picLocks noChangeAspect="1"/>
            </p:cNvPicPr>
            <p:nvPr/>
          </p:nvPicPr>
          <p:blipFill>
            <a:blip r:embed="rId4"/>
            <a:stretch>
              <a:fillRect/>
            </a:stretch>
          </p:blipFill>
          <p:spPr>
            <a:xfrm>
              <a:off x="-1" y="-1"/>
              <a:ext cx="7592591" cy="11487673"/>
            </a:xfrm>
            <a:prstGeom prst="rect">
              <a:avLst/>
            </a:prstGeom>
            <a:ln w="12700" cap="flat">
              <a:noFill/>
              <a:miter lim="400000"/>
            </a:ln>
            <a:effectLst/>
          </p:spPr>
        </p:pic>
      </p:grpSp>
      <p:sp>
        <p:nvSpPr>
          <p:cNvPr id="54" name="Rectangle"/>
          <p:cNvSpPr/>
          <p:nvPr/>
        </p:nvSpPr>
        <p:spPr>
          <a:xfrm>
            <a:off x="-127000" y="-635000"/>
            <a:ext cx="1196083" cy="14986000"/>
          </a:xfrm>
          <a:prstGeom prst="rect">
            <a:avLst/>
          </a:prstGeom>
          <a:solidFill>
            <a:srgbClr val="E85655"/>
          </a:solidFill>
          <a:ln w="12700">
            <a:miter lim="400000"/>
          </a:ln>
        </p:spPr>
        <p:txBody>
          <a:bodyPr lIns="0" tIns="0" rIns="0" bIns="0" anchor="ct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File (1).jpg" descr="File (1).jpg"/>
          <p:cNvPicPr>
            <a:picLocks noChangeAspect="1"/>
          </p:cNvPicPr>
          <p:nvPr/>
        </p:nvPicPr>
        <p:blipFill>
          <a:blip r:embed="rId3"/>
          <a:srcRect t="802" b="799"/>
          <a:stretch>
            <a:fillRect/>
          </a:stretch>
        </p:blipFill>
        <p:spPr>
          <a:xfrm>
            <a:off x="2460914" y="3473378"/>
            <a:ext cx="2811834" cy="5987655"/>
          </a:xfrm>
          <a:custGeom>
            <a:avLst/>
            <a:gdLst/>
            <a:ahLst/>
            <a:cxnLst>
              <a:cxn ang="0">
                <a:pos x="wd2" y="hd2"/>
              </a:cxn>
              <a:cxn ang="5400000">
                <a:pos x="wd2" y="hd2"/>
              </a:cxn>
              <a:cxn ang="10800000">
                <a:pos x="wd2" y="hd2"/>
              </a:cxn>
              <a:cxn ang="16200000">
                <a:pos x="wd2" y="hd2"/>
              </a:cxn>
            </a:cxnLst>
            <a:rect l="0" t="0" r="r" b="b"/>
            <a:pathLst>
              <a:path w="21600" h="21600" extrusionOk="0">
                <a:moveTo>
                  <a:pt x="2119" y="0"/>
                </a:moveTo>
                <a:cubicBezTo>
                  <a:pt x="1462" y="0"/>
                  <a:pt x="1067" y="0"/>
                  <a:pt x="805" y="52"/>
                </a:cubicBezTo>
                <a:cubicBezTo>
                  <a:pt x="433" y="115"/>
                  <a:pt x="141" y="252"/>
                  <a:pt x="0" y="425"/>
                </a:cubicBezTo>
                <a:lnTo>
                  <a:pt x="0" y="21173"/>
                </a:lnTo>
                <a:cubicBezTo>
                  <a:pt x="141" y="21347"/>
                  <a:pt x="433" y="21485"/>
                  <a:pt x="805" y="21548"/>
                </a:cubicBezTo>
                <a:cubicBezTo>
                  <a:pt x="1067" y="21600"/>
                  <a:pt x="1462" y="21600"/>
                  <a:pt x="2119" y="21600"/>
                </a:cubicBezTo>
                <a:lnTo>
                  <a:pt x="19481" y="21600"/>
                </a:lnTo>
                <a:cubicBezTo>
                  <a:pt x="20138" y="21600"/>
                  <a:pt x="20533" y="21600"/>
                  <a:pt x="20795" y="21548"/>
                </a:cubicBezTo>
                <a:cubicBezTo>
                  <a:pt x="21167" y="21485"/>
                  <a:pt x="21459" y="21347"/>
                  <a:pt x="21600" y="21173"/>
                </a:cubicBezTo>
                <a:lnTo>
                  <a:pt x="21600" y="425"/>
                </a:lnTo>
                <a:cubicBezTo>
                  <a:pt x="21459" y="252"/>
                  <a:pt x="21167" y="115"/>
                  <a:pt x="20795" y="52"/>
                </a:cubicBezTo>
                <a:cubicBezTo>
                  <a:pt x="20533" y="0"/>
                  <a:pt x="20138" y="0"/>
                  <a:pt x="19481" y="0"/>
                </a:cubicBezTo>
                <a:lnTo>
                  <a:pt x="2119" y="0"/>
                </a:lnTo>
                <a:close/>
              </a:path>
            </a:pathLst>
          </a:custGeom>
          <a:ln w="12700">
            <a:miter lim="400000"/>
          </a:ln>
        </p:spPr>
      </p:pic>
      <p:pic>
        <p:nvPicPr>
          <p:cNvPr id="57" name="Screen Shot 2021-03-23 at 1.42.25 pm.png" descr="Screen Shot 2021-03-23 at 1.42.25 pm.png"/>
          <p:cNvPicPr>
            <a:picLocks noChangeAspect="1"/>
          </p:cNvPicPr>
          <p:nvPr/>
        </p:nvPicPr>
        <p:blipFill>
          <a:blip r:embed="rId4"/>
          <a:srcRect l="982" t="41" r="982" b="37"/>
          <a:stretch>
            <a:fillRect/>
          </a:stretch>
        </p:blipFill>
        <p:spPr>
          <a:xfrm>
            <a:off x="7796279" y="3431019"/>
            <a:ext cx="2853532" cy="5973764"/>
          </a:xfrm>
          <a:custGeom>
            <a:avLst/>
            <a:gdLst/>
            <a:ahLst/>
            <a:cxnLst>
              <a:cxn ang="0">
                <a:pos x="wd2" y="hd2"/>
              </a:cxn>
              <a:cxn ang="5400000">
                <a:pos x="wd2" y="hd2"/>
              </a:cxn>
              <a:cxn ang="10800000">
                <a:pos x="wd2" y="hd2"/>
              </a:cxn>
              <a:cxn ang="16200000">
                <a:pos x="wd2" y="hd2"/>
              </a:cxn>
            </a:cxnLst>
            <a:rect l="0" t="0" r="r" b="b"/>
            <a:pathLst>
              <a:path w="21600" h="21600" extrusionOk="0">
                <a:moveTo>
                  <a:pt x="2205" y="0"/>
                </a:moveTo>
                <a:cubicBezTo>
                  <a:pt x="1558" y="0"/>
                  <a:pt x="1169" y="0"/>
                  <a:pt x="910" y="52"/>
                </a:cubicBezTo>
                <a:cubicBezTo>
                  <a:pt x="537" y="117"/>
                  <a:pt x="244" y="257"/>
                  <a:pt x="108" y="435"/>
                </a:cubicBezTo>
                <a:cubicBezTo>
                  <a:pt x="0" y="558"/>
                  <a:pt x="0" y="744"/>
                  <a:pt x="0" y="1053"/>
                </a:cubicBezTo>
                <a:lnTo>
                  <a:pt x="0" y="20547"/>
                </a:lnTo>
                <a:cubicBezTo>
                  <a:pt x="0" y="20856"/>
                  <a:pt x="0" y="21040"/>
                  <a:pt x="108" y="21164"/>
                </a:cubicBezTo>
                <a:cubicBezTo>
                  <a:pt x="244" y="21342"/>
                  <a:pt x="537" y="21483"/>
                  <a:pt x="910" y="21548"/>
                </a:cubicBezTo>
                <a:cubicBezTo>
                  <a:pt x="1169" y="21600"/>
                  <a:pt x="1558" y="21600"/>
                  <a:pt x="2205" y="21600"/>
                </a:cubicBezTo>
                <a:lnTo>
                  <a:pt x="19395" y="21600"/>
                </a:lnTo>
                <a:cubicBezTo>
                  <a:pt x="20042" y="21600"/>
                  <a:pt x="20431" y="21600"/>
                  <a:pt x="20690" y="21548"/>
                </a:cubicBezTo>
                <a:cubicBezTo>
                  <a:pt x="21063" y="21483"/>
                  <a:pt x="21356" y="21342"/>
                  <a:pt x="21492" y="21164"/>
                </a:cubicBezTo>
                <a:cubicBezTo>
                  <a:pt x="21600" y="21040"/>
                  <a:pt x="21600" y="20856"/>
                  <a:pt x="21600" y="20547"/>
                </a:cubicBezTo>
                <a:lnTo>
                  <a:pt x="21600" y="1053"/>
                </a:lnTo>
                <a:cubicBezTo>
                  <a:pt x="21600" y="744"/>
                  <a:pt x="21600" y="558"/>
                  <a:pt x="21492" y="435"/>
                </a:cubicBezTo>
                <a:cubicBezTo>
                  <a:pt x="21356" y="257"/>
                  <a:pt x="21063" y="117"/>
                  <a:pt x="20690" y="52"/>
                </a:cubicBezTo>
                <a:cubicBezTo>
                  <a:pt x="20431" y="0"/>
                  <a:pt x="20042" y="0"/>
                  <a:pt x="19395" y="0"/>
                </a:cubicBezTo>
                <a:lnTo>
                  <a:pt x="2205" y="0"/>
                </a:lnTo>
                <a:close/>
              </a:path>
            </a:pathLst>
          </a:custGeom>
          <a:ln w="12700">
            <a:miter lim="400000"/>
          </a:ln>
        </p:spPr>
      </p:pic>
      <p:pic>
        <p:nvPicPr>
          <p:cNvPr id="58" name="Screen Shot 2021-03-22 at 3.29.14 pm.png" descr="Screen Shot 2021-03-22 at 3.29.14 pm.png"/>
          <p:cNvPicPr>
            <a:picLocks noChangeAspect="1"/>
          </p:cNvPicPr>
          <p:nvPr/>
        </p:nvPicPr>
        <p:blipFill>
          <a:blip r:embed="rId5"/>
          <a:stretch>
            <a:fillRect/>
          </a:stretch>
        </p:blipFill>
        <p:spPr>
          <a:xfrm>
            <a:off x="14882837" y="3541817"/>
            <a:ext cx="2832034" cy="5802891"/>
          </a:xfrm>
          <a:custGeom>
            <a:avLst/>
            <a:gdLst/>
            <a:ahLst/>
            <a:cxnLst>
              <a:cxn ang="0">
                <a:pos x="wd2" y="hd2"/>
              </a:cxn>
              <a:cxn ang="5400000">
                <a:pos x="wd2" y="hd2"/>
              </a:cxn>
              <a:cxn ang="10800000">
                <a:pos x="wd2" y="hd2"/>
              </a:cxn>
              <a:cxn ang="16200000">
                <a:pos x="wd2" y="hd2"/>
              </a:cxn>
            </a:cxnLst>
            <a:rect l="0" t="0" r="r" b="b"/>
            <a:pathLst>
              <a:path w="21600" h="21600" extrusionOk="0">
                <a:moveTo>
                  <a:pt x="457" y="0"/>
                </a:moveTo>
                <a:cubicBezTo>
                  <a:pt x="254" y="57"/>
                  <a:pt x="93" y="146"/>
                  <a:pt x="0" y="253"/>
                </a:cubicBezTo>
                <a:lnTo>
                  <a:pt x="0" y="21349"/>
                </a:lnTo>
                <a:cubicBezTo>
                  <a:pt x="93" y="21455"/>
                  <a:pt x="254" y="21543"/>
                  <a:pt x="457" y="21600"/>
                </a:cubicBezTo>
                <a:lnTo>
                  <a:pt x="21146" y="21600"/>
                </a:lnTo>
                <a:cubicBezTo>
                  <a:pt x="21349" y="21543"/>
                  <a:pt x="21507" y="21455"/>
                  <a:pt x="21600" y="21349"/>
                </a:cubicBezTo>
                <a:lnTo>
                  <a:pt x="21600" y="253"/>
                </a:lnTo>
                <a:cubicBezTo>
                  <a:pt x="21507" y="146"/>
                  <a:pt x="21349" y="57"/>
                  <a:pt x="21146" y="0"/>
                </a:cubicBezTo>
                <a:lnTo>
                  <a:pt x="457" y="0"/>
                </a:lnTo>
                <a:close/>
              </a:path>
            </a:pathLst>
          </a:custGeom>
          <a:ln w="12700">
            <a:miter lim="400000"/>
          </a:ln>
        </p:spPr>
      </p:pic>
      <p:grpSp>
        <p:nvGrpSpPr>
          <p:cNvPr id="61" name="Group"/>
          <p:cNvGrpSpPr/>
          <p:nvPr/>
        </p:nvGrpSpPr>
        <p:grpSpPr>
          <a:xfrm>
            <a:off x="14248404" y="3364712"/>
            <a:ext cx="4215847" cy="6378622"/>
            <a:chOff x="0" y="0"/>
            <a:chExt cx="4215845" cy="6378620"/>
          </a:xfrm>
        </p:grpSpPr>
        <p:pic>
          <p:nvPicPr>
            <p:cNvPr id="59" name="Image" descr="Image"/>
            <p:cNvPicPr>
              <a:picLocks noChangeAspect="1"/>
            </p:cNvPicPr>
            <p:nvPr/>
          </p:nvPicPr>
          <p:blipFill>
            <a:blip r:embed="rId6"/>
            <a:stretch>
              <a:fillRect/>
            </a:stretch>
          </p:blipFill>
          <p:spPr>
            <a:xfrm>
              <a:off x="0" y="0"/>
              <a:ext cx="0" cy="0"/>
            </a:xfrm>
            <a:prstGeom prst="rect">
              <a:avLst/>
            </a:prstGeom>
            <a:ln w="12700" cap="flat">
              <a:noFill/>
              <a:miter lim="400000"/>
            </a:ln>
            <a:effectLst/>
          </p:spPr>
        </p:pic>
        <p:pic>
          <p:nvPicPr>
            <p:cNvPr id="60" name="5cb0633d80f2cf201a4c3253.png" descr="5cb0633d80f2cf201a4c3253.png"/>
            <p:cNvPicPr>
              <a:picLocks noChangeAspect="1"/>
            </p:cNvPicPr>
            <p:nvPr/>
          </p:nvPicPr>
          <p:blipFill>
            <a:blip r:embed="rId7"/>
            <a:stretch>
              <a:fillRect/>
            </a:stretch>
          </p:blipFill>
          <p:spPr>
            <a:xfrm>
              <a:off x="0" y="-1"/>
              <a:ext cx="4215846" cy="6378622"/>
            </a:xfrm>
            <a:prstGeom prst="rect">
              <a:avLst/>
            </a:prstGeom>
            <a:ln w="12700" cap="flat">
              <a:noFill/>
              <a:miter lim="400000"/>
            </a:ln>
            <a:effectLst/>
          </p:spPr>
        </p:pic>
      </p:grpSp>
      <p:pic>
        <p:nvPicPr>
          <p:cNvPr id="62" name="Screen Shot 2021-03-17 at 3.18.10 pm.png" descr="Screen Shot 2021-03-17 at 3.18.10 pm.png"/>
          <p:cNvPicPr>
            <a:picLocks noChangeAspect="1"/>
          </p:cNvPicPr>
          <p:nvPr/>
        </p:nvPicPr>
        <p:blipFill>
          <a:blip r:embed="rId8"/>
          <a:srcRect l="2451" b="70939"/>
          <a:stretch>
            <a:fillRect/>
          </a:stretch>
        </p:blipFill>
        <p:spPr>
          <a:xfrm>
            <a:off x="13122542" y="3489664"/>
            <a:ext cx="2731155" cy="1664632"/>
          </a:xfrm>
          <a:prstGeom prst="rect">
            <a:avLst/>
          </a:prstGeom>
          <a:ln w="12700">
            <a:miter lim="400000"/>
          </a:ln>
        </p:spPr>
      </p:pic>
      <p:pic>
        <p:nvPicPr>
          <p:cNvPr id="63" name="Screen Shot 2021-03-17 at 3.18.10 pm.png" descr="Screen Shot 2021-03-17 at 3.18.10 pm.png"/>
          <p:cNvPicPr>
            <a:picLocks noChangeAspect="1"/>
          </p:cNvPicPr>
          <p:nvPr/>
        </p:nvPicPr>
        <p:blipFill>
          <a:blip r:embed="rId8"/>
          <a:srcRect l="2451" t="83638"/>
          <a:stretch>
            <a:fillRect/>
          </a:stretch>
        </p:blipFill>
        <p:spPr>
          <a:xfrm>
            <a:off x="13159741" y="8394831"/>
            <a:ext cx="2731155" cy="937219"/>
          </a:xfrm>
          <a:prstGeom prst="rect">
            <a:avLst/>
          </a:prstGeom>
          <a:ln w="12700">
            <a:miter lim="400000"/>
          </a:ln>
        </p:spPr>
      </p:pic>
      <p:grpSp>
        <p:nvGrpSpPr>
          <p:cNvPr id="66" name="Group"/>
          <p:cNvGrpSpPr/>
          <p:nvPr/>
        </p:nvGrpSpPr>
        <p:grpSpPr>
          <a:xfrm>
            <a:off x="12367566" y="3364711"/>
            <a:ext cx="4215847" cy="6378622"/>
            <a:chOff x="0" y="0"/>
            <a:chExt cx="4215845" cy="6378621"/>
          </a:xfrm>
        </p:grpSpPr>
        <p:pic>
          <p:nvPicPr>
            <p:cNvPr id="64" name="directions-04@2x.png" descr="directions-04@2x.png"/>
            <p:cNvPicPr>
              <a:picLocks noChangeAspect="1"/>
            </p:cNvPicPr>
            <p:nvPr/>
          </p:nvPicPr>
          <p:blipFill>
            <a:blip r:embed="rId9"/>
            <a:srcRect t="26029" b="16054"/>
            <a:stretch>
              <a:fillRect/>
            </a:stretch>
          </p:blipFill>
          <p:spPr>
            <a:xfrm>
              <a:off x="750546" y="1676675"/>
              <a:ext cx="2714754" cy="3402782"/>
            </a:xfrm>
            <a:prstGeom prst="rect">
              <a:avLst/>
            </a:prstGeom>
            <a:ln w="12700" cap="flat">
              <a:noFill/>
              <a:miter lim="400000"/>
            </a:ln>
            <a:effectLst/>
          </p:spPr>
        </p:pic>
        <p:pic>
          <p:nvPicPr>
            <p:cNvPr id="65" name="5cb0633d80f2cf201a4c3253.png" descr="5cb0633d80f2cf201a4c3253.png"/>
            <p:cNvPicPr>
              <a:picLocks noChangeAspect="1"/>
            </p:cNvPicPr>
            <p:nvPr/>
          </p:nvPicPr>
          <p:blipFill>
            <a:blip r:embed="rId7"/>
            <a:stretch>
              <a:fillRect/>
            </a:stretch>
          </p:blipFill>
          <p:spPr>
            <a:xfrm>
              <a:off x="0" y="0"/>
              <a:ext cx="4215846" cy="6378623"/>
            </a:xfrm>
            <a:prstGeom prst="rect">
              <a:avLst/>
            </a:prstGeom>
            <a:ln w="12700" cap="flat">
              <a:noFill/>
              <a:miter lim="400000"/>
            </a:ln>
            <a:effectLst/>
          </p:spPr>
        </p:pic>
      </p:grpSp>
      <p:pic>
        <p:nvPicPr>
          <p:cNvPr id="67" name="ARRIVED SCREENSOT.jpeg" descr="ARRIVED SCREENSOT.jpeg"/>
          <p:cNvPicPr>
            <a:picLocks noChangeAspect="1"/>
          </p:cNvPicPr>
          <p:nvPr/>
        </p:nvPicPr>
        <p:blipFill>
          <a:blip r:embed="rId10"/>
          <a:srcRect l="2734" t="2" r="2727"/>
          <a:stretch>
            <a:fillRect/>
          </a:stretch>
        </p:blipFill>
        <p:spPr>
          <a:xfrm>
            <a:off x="20127826" y="3493626"/>
            <a:ext cx="2726136" cy="5899102"/>
          </a:xfrm>
          <a:custGeom>
            <a:avLst/>
            <a:gdLst/>
            <a:ahLst/>
            <a:cxnLst>
              <a:cxn ang="0">
                <a:pos x="wd2" y="hd2"/>
              </a:cxn>
              <a:cxn ang="5400000">
                <a:pos x="wd2" y="hd2"/>
              </a:cxn>
              <a:cxn ang="10800000">
                <a:pos x="wd2" y="hd2"/>
              </a:cxn>
              <a:cxn ang="16200000">
                <a:pos x="wd2" y="hd2"/>
              </a:cxn>
            </a:cxnLst>
            <a:rect l="0" t="0" r="r" b="b"/>
            <a:pathLst>
              <a:path w="21600" h="21600" extrusionOk="0">
                <a:moveTo>
                  <a:pt x="346" y="0"/>
                </a:moveTo>
                <a:cubicBezTo>
                  <a:pt x="250" y="55"/>
                  <a:pt x="167" y="115"/>
                  <a:pt x="113" y="183"/>
                </a:cubicBezTo>
                <a:cubicBezTo>
                  <a:pt x="0" y="308"/>
                  <a:pt x="0" y="497"/>
                  <a:pt x="0" y="809"/>
                </a:cubicBezTo>
                <a:lnTo>
                  <a:pt x="0" y="20791"/>
                </a:lnTo>
                <a:cubicBezTo>
                  <a:pt x="0" y="21103"/>
                  <a:pt x="0" y="21290"/>
                  <a:pt x="113" y="21415"/>
                </a:cubicBezTo>
                <a:cubicBezTo>
                  <a:pt x="167" y="21484"/>
                  <a:pt x="249" y="21545"/>
                  <a:pt x="346" y="21600"/>
                </a:cubicBezTo>
                <a:lnTo>
                  <a:pt x="21251" y="21600"/>
                </a:lnTo>
                <a:cubicBezTo>
                  <a:pt x="21348" y="21545"/>
                  <a:pt x="21433" y="21484"/>
                  <a:pt x="21487" y="21415"/>
                </a:cubicBezTo>
                <a:cubicBezTo>
                  <a:pt x="21600" y="21290"/>
                  <a:pt x="21600" y="21103"/>
                  <a:pt x="21600" y="20791"/>
                </a:cubicBezTo>
                <a:lnTo>
                  <a:pt x="21600" y="809"/>
                </a:lnTo>
                <a:cubicBezTo>
                  <a:pt x="21600" y="497"/>
                  <a:pt x="21600" y="308"/>
                  <a:pt x="21487" y="183"/>
                </a:cubicBezTo>
                <a:cubicBezTo>
                  <a:pt x="21433" y="115"/>
                  <a:pt x="21350" y="55"/>
                  <a:pt x="21254" y="0"/>
                </a:cubicBezTo>
                <a:lnTo>
                  <a:pt x="346" y="0"/>
                </a:lnTo>
                <a:close/>
              </a:path>
            </a:pathLst>
          </a:custGeom>
          <a:ln w="12700">
            <a:miter lim="400000"/>
          </a:ln>
        </p:spPr>
      </p:pic>
      <p:sp>
        <p:nvSpPr>
          <p:cNvPr id="68" name="Agenda item one.…"/>
          <p:cNvSpPr txBox="1"/>
          <p:nvPr/>
        </p:nvSpPr>
        <p:spPr>
          <a:xfrm>
            <a:off x="1014783" y="730310"/>
            <a:ext cx="10160002"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t>How </a:t>
            </a:r>
            <a:r>
              <a:rPr>
                <a:solidFill>
                  <a:srgbClr val="E85655"/>
                </a:solidFill>
              </a:rPr>
              <a:t>BindiMaps works</a:t>
            </a:r>
          </a:p>
        </p:txBody>
      </p:sp>
      <p:sp>
        <p:nvSpPr>
          <p:cNvPr id="69" name="Agenda item one.…"/>
          <p:cNvSpPr txBox="1"/>
          <p:nvPr/>
        </p:nvSpPr>
        <p:spPr>
          <a:xfrm>
            <a:off x="7667176" y="9794240"/>
            <a:ext cx="4749108"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3200"/>
              </a:spcBef>
              <a:defRPr sz="4500" b="1">
                <a:solidFill>
                  <a:srgbClr val="383665"/>
                </a:solidFill>
                <a:latin typeface="+mn-lt"/>
                <a:ea typeface="+mn-ea"/>
                <a:cs typeface="+mn-cs"/>
                <a:sym typeface="Helvetica"/>
              </a:defRPr>
            </a:lvl1pPr>
          </a:lstStyle>
          <a:p>
            <a:r>
              <a:t>Destination</a:t>
            </a:r>
          </a:p>
        </p:txBody>
      </p:sp>
      <p:sp>
        <p:nvSpPr>
          <p:cNvPr id="70" name="Agenda item one.…"/>
          <p:cNvSpPr txBox="1"/>
          <p:nvPr/>
        </p:nvSpPr>
        <p:spPr>
          <a:xfrm>
            <a:off x="12965774" y="9794240"/>
            <a:ext cx="4749107"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3200"/>
              </a:spcBef>
              <a:defRPr sz="4500" b="1">
                <a:solidFill>
                  <a:srgbClr val="383665"/>
                </a:solidFill>
                <a:latin typeface="+mn-lt"/>
                <a:ea typeface="+mn-ea"/>
                <a:cs typeface="+mn-cs"/>
                <a:sym typeface="Helvetica"/>
              </a:defRPr>
            </a:lvl1pPr>
          </a:lstStyle>
          <a:p>
            <a:r>
              <a:t>Directions</a:t>
            </a:r>
          </a:p>
        </p:txBody>
      </p:sp>
      <p:sp>
        <p:nvSpPr>
          <p:cNvPr id="71" name="Agenda item one.…"/>
          <p:cNvSpPr txBox="1"/>
          <p:nvPr/>
        </p:nvSpPr>
        <p:spPr>
          <a:xfrm>
            <a:off x="19803735" y="9794240"/>
            <a:ext cx="4749107"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3200"/>
              </a:spcBef>
              <a:defRPr sz="4500" b="1">
                <a:solidFill>
                  <a:srgbClr val="383665"/>
                </a:solidFill>
                <a:latin typeface="+mn-lt"/>
                <a:ea typeface="+mn-ea"/>
                <a:cs typeface="+mn-cs"/>
                <a:sym typeface="Helvetica"/>
              </a:defRPr>
            </a:lvl1pPr>
          </a:lstStyle>
          <a:p>
            <a:r>
              <a:t>Arrival</a:t>
            </a:r>
          </a:p>
        </p:txBody>
      </p:sp>
      <p:grpSp>
        <p:nvGrpSpPr>
          <p:cNvPr id="74" name="Group"/>
          <p:cNvGrpSpPr/>
          <p:nvPr/>
        </p:nvGrpSpPr>
        <p:grpSpPr>
          <a:xfrm>
            <a:off x="7089722" y="3364710"/>
            <a:ext cx="4215847" cy="6378623"/>
            <a:chOff x="0" y="0"/>
            <a:chExt cx="4215845" cy="6378621"/>
          </a:xfrm>
        </p:grpSpPr>
        <p:sp>
          <p:nvSpPr>
            <p:cNvPr id="72" name="Oval"/>
            <p:cNvSpPr/>
            <p:nvPr/>
          </p:nvSpPr>
          <p:spPr>
            <a:xfrm>
              <a:off x="3171877" y="5624519"/>
              <a:ext cx="377976" cy="406401"/>
            </a:xfrm>
            <a:prstGeom prst="ellipse">
              <a:avLst/>
            </a:prstGeom>
            <a:solidFill>
              <a:srgbClr val="F2F2F2"/>
            </a:solidFill>
            <a:ln w="12700" cap="flat">
              <a:noFill/>
              <a:miter lim="400000"/>
            </a:ln>
            <a:effectLst/>
          </p:spPr>
          <p:txBody>
            <a:bodyPr wrap="square" lIns="0" tIns="0" rIns="0" bIns="0" numCol="1" anchor="ctr">
              <a:noAutofit/>
            </a:bodyPr>
            <a:lstStyle/>
            <a:p>
              <a:endParaRPr/>
            </a:p>
          </p:txBody>
        </p:sp>
        <p:pic>
          <p:nvPicPr>
            <p:cNvPr id="73" name="Group" descr="Group"/>
            <p:cNvPicPr>
              <a:picLocks noChangeAspect="1"/>
            </p:cNvPicPr>
            <p:nvPr/>
          </p:nvPicPr>
          <p:blipFill>
            <a:blip r:embed="rId7"/>
            <a:stretch>
              <a:fillRect/>
            </a:stretch>
          </p:blipFill>
          <p:spPr>
            <a:xfrm>
              <a:off x="0" y="0"/>
              <a:ext cx="4215846" cy="6378622"/>
            </a:xfrm>
            <a:prstGeom prst="rect">
              <a:avLst/>
            </a:prstGeom>
            <a:ln w="12700" cap="flat">
              <a:noFill/>
              <a:miter lim="400000"/>
            </a:ln>
            <a:effectLst/>
          </p:spPr>
        </p:pic>
      </p:grpSp>
      <p:pic>
        <p:nvPicPr>
          <p:cNvPr id="75" name="Group" descr="Group"/>
          <p:cNvPicPr>
            <a:picLocks noChangeAspect="1"/>
          </p:cNvPicPr>
          <p:nvPr/>
        </p:nvPicPr>
        <p:blipFill>
          <a:blip r:embed="rId7"/>
          <a:stretch>
            <a:fillRect/>
          </a:stretch>
        </p:blipFill>
        <p:spPr>
          <a:xfrm>
            <a:off x="1722588" y="3364711"/>
            <a:ext cx="4215848" cy="6378622"/>
          </a:xfrm>
          <a:prstGeom prst="rect">
            <a:avLst/>
          </a:prstGeom>
          <a:ln w="12700">
            <a:miter lim="400000"/>
          </a:ln>
        </p:spPr>
      </p:pic>
      <p:pic>
        <p:nvPicPr>
          <p:cNvPr id="76" name="Group" descr="Group"/>
          <p:cNvPicPr>
            <a:picLocks noChangeAspect="1"/>
          </p:cNvPicPr>
          <p:nvPr/>
        </p:nvPicPr>
        <p:blipFill>
          <a:blip r:embed="rId7"/>
          <a:stretch>
            <a:fillRect/>
          </a:stretch>
        </p:blipFill>
        <p:spPr>
          <a:xfrm>
            <a:off x="19382871" y="3364711"/>
            <a:ext cx="4215847" cy="6378621"/>
          </a:xfrm>
          <a:prstGeom prst="rect">
            <a:avLst/>
          </a:prstGeom>
          <a:ln w="12700">
            <a:miter lim="400000"/>
          </a:ln>
        </p:spPr>
      </p:pic>
      <p:sp>
        <p:nvSpPr>
          <p:cNvPr id="77" name="Agenda item one.…"/>
          <p:cNvSpPr txBox="1"/>
          <p:nvPr/>
        </p:nvSpPr>
        <p:spPr>
          <a:xfrm>
            <a:off x="2368579" y="9794240"/>
            <a:ext cx="4749108" cy="885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3200"/>
              </a:spcBef>
              <a:defRPr sz="4500" b="1">
                <a:solidFill>
                  <a:srgbClr val="383665"/>
                </a:solidFill>
                <a:latin typeface="+mn-lt"/>
                <a:ea typeface="+mn-ea"/>
                <a:cs typeface="+mn-cs"/>
                <a:sym typeface="Helvetica"/>
              </a:defRPr>
            </a:lvl1pPr>
          </a:lstStyle>
          <a:p>
            <a:r>
              <a:rPr lang="en-AU" dirty="0"/>
              <a:t>Preference</a:t>
            </a:r>
            <a:endParaRPr dirty="0"/>
          </a:p>
        </p:txBody>
      </p:sp>
      <p:sp>
        <p:nvSpPr>
          <p:cNvPr id="78" name="Quick overview of three nearest locations"/>
          <p:cNvSpPr txBox="1"/>
          <p:nvPr/>
        </p:nvSpPr>
        <p:spPr>
          <a:xfrm>
            <a:off x="2370830" y="10581641"/>
            <a:ext cx="4038957"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00000"/>
              </a:lnSpc>
              <a:defRPr sz="2200">
                <a:solidFill>
                  <a:srgbClr val="0A0F2C"/>
                </a:solidFill>
                <a:latin typeface="+mn-lt"/>
                <a:ea typeface="+mn-ea"/>
                <a:cs typeface="+mn-cs"/>
                <a:sym typeface="Helvetica"/>
              </a:defRPr>
            </a:lvl1pPr>
          </a:lstStyle>
          <a:p>
            <a:r>
              <a:rPr lang="en-AU" dirty="0"/>
              <a:t>Pick whether you want to receive text and audio guidance, or visual guidance</a:t>
            </a:r>
            <a:endParaRPr dirty="0"/>
          </a:p>
        </p:txBody>
      </p:sp>
      <p:sp>
        <p:nvSpPr>
          <p:cNvPr id="79" name="User selects destination: Category or individual room"/>
          <p:cNvSpPr txBox="1"/>
          <p:nvPr/>
        </p:nvSpPr>
        <p:spPr>
          <a:xfrm>
            <a:off x="7726829" y="10618154"/>
            <a:ext cx="4038957"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00000"/>
              </a:lnSpc>
              <a:defRPr sz="2200">
                <a:solidFill>
                  <a:srgbClr val="0A0F2C"/>
                </a:solidFill>
                <a:latin typeface="+mn-lt"/>
                <a:ea typeface="+mn-ea"/>
                <a:cs typeface="+mn-cs"/>
                <a:sym typeface="Helvetica"/>
              </a:defRPr>
            </a:lvl1pPr>
          </a:lstStyle>
          <a:p>
            <a:r>
              <a:rPr dirty="0"/>
              <a:t>User selects destination: Category or individual room</a:t>
            </a:r>
          </a:p>
        </p:txBody>
      </p:sp>
      <p:sp>
        <p:nvSpPr>
          <p:cNvPr id="80" name="BindiMaps provides step-by-step directions"/>
          <p:cNvSpPr txBox="1"/>
          <p:nvPr/>
        </p:nvSpPr>
        <p:spPr>
          <a:xfrm>
            <a:off x="12984219" y="10613676"/>
            <a:ext cx="4038958"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00000"/>
              </a:lnSpc>
              <a:defRPr sz="2200">
                <a:solidFill>
                  <a:srgbClr val="0A0F2C"/>
                </a:solidFill>
                <a:latin typeface="+mn-lt"/>
                <a:ea typeface="+mn-ea"/>
                <a:cs typeface="+mn-cs"/>
                <a:sym typeface="Helvetica"/>
              </a:defRPr>
            </a:lvl1pPr>
          </a:lstStyle>
          <a:p>
            <a:r>
              <a:t>BindiMaps provides step-by-step directions</a:t>
            </a:r>
          </a:p>
        </p:txBody>
      </p:sp>
      <p:sp>
        <p:nvSpPr>
          <p:cNvPr id="81" name="User arrives at destination"/>
          <p:cNvSpPr txBox="1"/>
          <p:nvPr/>
        </p:nvSpPr>
        <p:spPr>
          <a:xfrm>
            <a:off x="19837987" y="10552113"/>
            <a:ext cx="4038956"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00000"/>
              </a:lnSpc>
              <a:defRPr sz="2200">
                <a:solidFill>
                  <a:srgbClr val="0A0F2C"/>
                </a:solidFill>
                <a:latin typeface="+mn-lt"/>
                <a:ea typeface="+mn-ea"/>
                <a:cs typeface="+mn-cs"/>
                <a:sym typeface="Helvetica"/>
              </a:defRPr>
            </a:lvl1pPr>
          </a:lstStyle>
          <a:p>
            <a:r>
              <a:t>User arrives at destination </a:t>
            </a:r>
          </a:p>
        </p:txBody>
      </p:sp>
      <p:sp>
        <p:nvSpPr>
          <p:cNvPr id="82" name="Rectangle 3"/>
          <p:cNvSpPr/>
          <p:nvPr/>
        </p:nvSpPr>
        <p:spPr>
          <a:xfrm>
            <a:off x="203200" y="12725400"/>
            <a:ext cx="3987800" cy="812800"/>
          </a:xfrm>
          <a:prstGeom prst="rect">
            <a:avLst/>
          </a:prstGeom>
          <a:solidFill>
            <a:srgbClr val="FFFFFF"/>
          </a:solidFill>
          <a:ln w="12700">
            <a:miter lim="400000"/>
          </a:ln>
        </p:spPr>
        <p:txBody>
          <a:bodyPr lIns="0" tIns="0" rIns="0" bIns="0" anchor="ctr"/>
          <a:lstStyle/>
          <a:p>
            <a:pPr algn="ctr">
              <a:lnSpc>
                <a:spcPct val="100000"/>
              </a:lnSpc>
              <a:spcBef>
                <a:spcPts val="0"/>
              </a:spcBef>
              <a:defRPr sz="3200"/>
            </a:pPr>
            <a:endParaRPr/>
          </a:p>
        </p:txBody>
      </p:sp>
      <p:sp>
        <p:nvSpPr>
          <p:cNvPr id="84" name="Rectangle"/>
          <p:cNvSpPr/>
          <p:nvPr/>
        </p:nvSpPr>
        <p:spPr>
          <a:xfrm>
            <a:off x="-273762" y="-76200"/>
            <a:ext cx="845064" cy="14986000"/>
          </a:xfrm>
          <a:prstGeom prst="rect">
            <a:avLst/>
          </a:prstGeom>
          <a:solidFill>
            <a:srgbClr val="1B184F"/>
          </a:solidFill>
          <a:ln w="12700">
            <a:miter lim="400000"/>
          </a:ln>
        </p:spPr>
        <p:txBody>
          <a:bodyPr lIns="0" tIns="0" rIns="0" bIns="0" anchor="ctr"/>
          <a:lstStyle/>
          <a:p>
            <a:endParaRPr/>
          </a:p>
        </p:txBody>
      </p:sp>
      <p:pic>
        <p:nvPicPr>
          <p:cNvPr id="85" name="BindiMaps-arrow-02.png" descr="BindiMaps-arrow-02.png"/>
          <p:cNvPicPr>
            <a:picLocks noChangeAspect="1"/>
          </p:cNvPicPr>
          <p:nvPr/>
        </p:nvPicPr>
        <p:blipFill>
          <a:blip r:embed="rId11"/>
          <a:stretch>
            <a:fillRect/>
          </a:stretch>
        </p:blipFill>
        <p:spPr>
          <a:xfrm>
            <a:off x="6091547" y="6085349"/>
            <a:ext cx="845064" cy="937347"/>
          </a:xfrm>
          <a:prstGeom prst="rect">
            <a:avLst/>
          </a:prstGeom>
          <a:ln w="12700">
            <a:miter lim="400000"/>
          </a:ln>
        </p:spPr>
      </p:pic>
      <p:pic>
        <p:nvPicPr>
          <p:cNvPr id="86" name="BindiMaps-arrow-02.png" descr="BindiMaps-arrow-02.png"/>
          <p:cNvPicPr>
            <a:picLocks noChangeAspect="1"/>
          </p:cNvPicPr>
          <p:nvPr/>
        </p:nvPicPr>
        <p:blipFill>
          <a:blip r:embed="rId11"/>
          <a:stretch>
            <a:fillRect/>
          </a:stretch>
        </p:blipFill>
        <p:spPr>
          <a:xfrm>
            <a:off x="11571220" y="5998433"/>
            <a:ext cx="845064" cy="937347"/>
          </a:xfrm>
          <a:prstGeom prst="rect">
            <a:avLst/>
          </a:prstGeom>
          <a:ln w="12700">
            <a:miter lim="400000"/>
          </a:ln>
        </p:spPr>
      </p:pic>
      <p:pic>
        <p:nvPicPr>
          <p:cNvPr id="87" name="BindiMaps-arrow-02.png" descr="BindiMaps-arrow-02.png"/>
          <p:cNvPicPr>
            <a:picLocks noChangeAspect="1"/>
          </p:cNvPicPr>
          <p:nvPr/>
        </p:nvPicPr>
        <p:blipFill>
          <a:blip r:embed="rId11"/>
          <a:stretch>
            <a:fillRect/>
          </a:stretch>
        </p:blipFill>
        <p:spPr>
          <a:xfrm>
            <a:off x="18759307" y="6085349"/>
            <a:ext cx="845064" cy="937347"/>
          </a:xfrm>
          <a:prstGeom prst="rect">
            <a:avLst/>
          </a:prstGeom>
          <a:ln w="12700">
            <a:miter lim="400000"/>
          </a:ln>
        </p:spPr>
      </p:pic>
      <p:pic>
        <p:nvPicPr>
          <p:cNvPr id="88" name="BindiMaps-Icon - Circle-02.png" descr="BindiMaps-Icon - Circle-02.png">
            <a:hlinkClick r:id="rId12"/>
          </p:cNvPr>
          <p:cNvPicPr>
            <a:picLocks noChangeAspect="1"/>
          </p:cNvPicPr>
          <p:nvPr/>
        </p:nvPicPr>
        <p:blipFill>
          <a:blip r:embed="rId13"/>
          <a:srcRect l="26546" t="34367" r="12578" b="16348"/>
          <a:stretch>
            <a:fillRect/>
          </a:stretch>
        </p:blipFill>
        <p:spPr>
          <a:xfrm>
            <a:off x="11656615" y="11793634"/>
            <a:ext cx="1317390" cy="118301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p:cNvSpPr/>
          <p:nvPr/>
        </p:nvSpPr>
        <p:spPr>
          <a:xfrm>
            <a:off x="-527762" y="-76200"/>
            <a:ext cx="13560046" cy="14986000"/>
          </a:xfrm>
          <a:prstGeom prst="rect">
            <a:avLst/>
          </a:prstGeom>
          <a:solidFill>
            <a:srgbClr val="1B184F"/>
          </a:solidFill>
          <a:ln w="12700">
            <a:miter lim="400000"/>
          </a:ln>
        </p:spPr>
        <p:txBody>
          <a:bodyPr lIns="0" tIns="0" rIns="0" bIns="0" anchor="ctr"/>
          <a:lstStyle/>
          <a:p>
            <a:endParaRPr/>
          </a:p>
        </p:txBody>
      </p:sp>
      <p:sp>
        <p:nvSpPr>
          <p:cNvPr id="149" name="Agenda item one.…"/>
          <p:cNvSpPr txBox="1"/>
          <p:nvPr/>
        </p:nvSpPr>
        <p:spPr>
          <a:xfrm>
            <a:off x="1272719" y="3422861"/>
            <a:ext cx="10079436" cy="701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nSpc>
                <a:spcPct val="110000"/>
              </a:lnSpc>
              <a:spcBef>
                <a:spcPts val="0"/>
              </a:spcBef>
              <a:defRPr sz="5000" b="1">
                <a:latin typeface="+mn-lt"/>
                <a:ea typeface="+mn-ea"/>
                <a:cs typeface="+mn-cs"/>
                <a:sym typeface="Helvetica"/>
              </a:defRPr>
            </a:pPr>
            <a:r>
              <a:t>Hazard Alerts</a:t>
            </a:r>
          </a:p>
          <a:p>
            <a:pPr>
              <a:lnSpc>
                <a:spcPct val="110000"/>
              </a:lnSpc>
              <a:spcBef>
                <a:spcPts val="0"/>
              </a:spcBef>
              <a:defRPr sz="3200">
                <a:latin typeface="+mn-lt"/>
                <a:ea typeface="+mn-ea"/>
                <a:cs typeface="+mn-cs"/>
                <a:sym typeface="Helvetica"/>
              </a:defRPr>
            </a:pPr>
            <a:r>
              <a:t>We warn users about stairs, obstacles or other hazards</a:t>
            </a:r>
          </a:p>
          <a:p>
            <a:pPr>
              <a:lnSpc>
                <a:spcPct val="140000"/>
              </a:lnSpc>
              <a:defRPr sz="3000" b="1">
                <a:solidFill>
                  <a:srgbClr val="FF0000"/>
                </a:solidFill>
                <a:latin typeface="+mn-lt"/>
                <a:ea typeface="+mn-ea"/>
                <a:cs typeface="+mn-cs"/>
                <a:sym typeface="Helvetica"/>
              </a:defRPr>
            </a:pPr>
            <a:endParaRPr>
              <a:solidFill>
                <a:srgbClr val="2E2E2E"/>
              </a:solidFill>
            </a:endParaRPr>
          </a:p>
          <a:p>
            <a:pPr>
              <a:lnSpc>
                <a:spcPct val="110000"/>
              </a:lnSpc>
              <a:spcBef>
                <a:spcPts val="0"/>
              </a:spcBef>
              <a:defRPr sz="5000" b="1">
                <a:solidFill>
                  <a:srgbClr val="E85655"/>
                </a:solidFill>
                <a:latin typeface="+mn-lt"/>
                <a:ea typeface="+mn-ea"/>
                <a:cs typeface="+mn-cs"/>
                <a:sym typeface="Helvetica"/>
              </a:defRPr>
            </a:pPr>
            <a:r>
              <a:t>Drop a pin</a:t>
            </a:r>
          </a:p>
          <a:p>
            <a:pPr>
              <a:lnSpc>
                <a:spcPct val="110000"/>
              </a:lnSpc>
              <a:spcBef>
                <a:spcPts val="0"/>
              </a:spcBef>
              <a:defRPr sz="3200">
                <a:solidFill>
                  <a:srgbClr val="E85655"/>
                </a:solidFill>
                <a:latin typeface="+mn-lt"/>
                <a:ea typeface="+mn-ea"/>
                <a:cs typeface="+mn-cs"/>
                <a:sym typeface="Helvetica"/>
              </a:defRPr>
            </a:pPr>
            <a:r>
              <a:t>Allows users to drop a pin and save favourite locations like stores, entrances and where they parked their car.</a:t>
            </a:r>
            <a:endParaRPr>
              <a:solidFill>
                <a:srgbClr val="FF0000"/>
              </a:solidFill>
            </a:endParaRPr>
          </a:p>
          <a:p>
            <a:pPr>
              <a:lnSpc>
                <a:spcPct val="140000"/>
              </a:lnSpc>
              <a:defRPr sz="3000" b="1">
                <a:solidFill>
                  <a:srgbClr val="383665"/>
                </a:solidFill>
                <a:latin typeface="+mn-lt"/>
                <a:ea typeface="+mn-ea"/>
                <a:cs typeface="+mn-cs"/>
                <a:sym typeface="Helvetica"/>
              </a:defRPr>
            </a:pPr>
            <a:endParaRPr>
              <a:solidFill>
                <a:srgbClr val="FF0000"/>
              </a:solidFill>
            </a:endParaRPr>
          </a:p>
          <a:p>
            <a:pPr>
              <a:lnSpc>
                <a:spcPct val="110000"/>
              </a:lnSpc>
              <a:spcBef>
                <a:spcPts val="0"/>
              </a:spcBef>
              <a:defRPr sz="5000" b="1">
                <a:latin typeface="+mn-lt"/>
                <a:ea typeface="+mn-ea"/>
                <a:cs typeface="+mn-cs"/>
                <a:sym typeface="Helvetica"/>
              </a:defRPr>
            </a:pPr>
            <a:r>
              <a:t>“About this location”</a:t>
            </a:r>
          </a:p>
          <a:p>
            <a:pPr>
              <a:lnSpc>
                <a:spcPct val="110000"/>
              </a:lnSpc>
              <a:spcBef>
                <a:spcPts val="0"/>
              </a:spcBef>
              <a:defRPr sz="3200">
                <a:latin typeface="+mn-lt"/>
                <a:ea typeface="+mn-ea"/>
                <a:cs typeface="+mn-cs"/>
                <a:sym typeface="Helvetica"/>
              </a:defRPr>
            </a:pPr>
            <a:r>
              <a:t>Gives users useful information about a particular destination</a:t>
            </a:r>
          </a:p>
        </p:txBody>
      </p:sp>
      <p:sp>
        <p:nvSpPr>
          <p:cNvPr id="150" name="“What’s around”…"/>
          <p:cNvSpPr txBox="1"/>
          <p:nvPr/>
        </p:nvSpPr>
        <p:spPr>
          <a:xfrm>
            <a:off x="14034192" y="3697180"/>
            <a:ext cx="9764715" cy="7559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0000"/>
              </a:lnSpc>
              <a:spcBef>
                <a:spcPts val="0"/>
              </a:spcBef>
              <a:defRPr sz="5000" b="1">
                <a:solidFill>
                  <a:srgbClr val="E85655"/>
                </a:solidFill>
                <a:latin typeface="+mn-lt"/>
                <a:ea typeface="+mn-ea"/>
                <a:cs typeface="+mn-cs"/>
                <a:sym typeface="Helvetica"/>
              </a:defRPr>
            </a:pPr>
            <a:r>
              <a:t>Emergency evacuations</a:t>
            </a:r>
          </a:p>
          <a:p>
            <a:pPr>
              <a:lnSpc>
                <a:spcPct val="110000"/>
              </a:lnSpc>
              <a:spcBef>
                <a:spcPts val="0"/>
              </a:spcBef>
              <a:defRPr sz="3200">
                <a:solidFill>
                  <a:srgbClr val="E85655"/>
                </a:solidFill>
                <a:latin typeface="+mn-lt"/>
                <a:ea typeface="+mn-ea"/>
                <a:cs typeface="+mn-cs"/>
                <a:sym typeface="Helvetica"/>
              </a:defRPr>
            </a:pPr>
            <a:r>
              <a:t>In emergencies, BindiMaps guides users to the nearest emergency exit, then on to the designated emergency evacuation point</a:t>
            </a:r>
            <a:endParaRPr>
              <a:solidFill>
                <a:srgbClr val="FF0000"/>
              </a:solidFill>
            </a:endParaRPr>
          </a:p>
          <a:p>
            <a:pPr>
              <a:lnSpc>
                <a:spcPct val="140000"/>
              </a:lnSpc>
              <a:defRPr sz="3100" b="1">
                <a:solidFill>
                  <a:srgbClr val="383665"/>
                </a:solidFill>
                <a:latin typeface="+mn-lt"/>
                <a:ea typeface="+mn-ea"/>
                <a:cs typeface="+mn-cs"/>
                <a:sym typeface="Helvetica"/>
              </a:defRPr>
            </a:pPr>
            <a:endParaRPr>
              <a:solidFill>
                <a:srgbClr val="FF0000"/>
              </a:solidFill>
            </a:endParaRPr>
          </a:p>
          <a:p>
            <a:pPr>
              <a:lnSpc>
                <a:spcPct val="110000"/>
              </a:lnSpc>
              <a:spcBef>
                <a:spcPts val="0"/>
              </a:spcBef>
              <a:defRPr sz="5000" b="1">
                <a:solidFill>
                  <a:srgbClr val="1B184F"/>
                </a:solidFill>
                <a:latin typeface="+mn-lt"/>
                <a:ea typeface="+mn-ea"/>
                <a:cs typeface="+mn-cs"/>
                <a:sym typeface="Helvetica"/>
              </a:defRPr>
            </a:pPr>
            <a:r>
              <a:t>Share a location (BindiLinks)</a:t>
            </a:r>
          </a:p>
          <a:p>
            <a:pPr>
              <a:lnSpc>
                <a:spcPct val="110000"/>
              </a:lnSpc>
              <a:spcBef>
                <a:spcPts val="0"/>
              </a:spcBef>
              <a:defRPr sz="3200">
                <a:solidFill>
                  <a:srgbClr val="1B184F"/>
                </a:solidFill>
                <a:latin typeface="+mn-lt"/>
                <a:ea typeface="+mn-ea"/>
                <a:cs typeface="+mn-cs"/>
                <a:sym typeface="Helvetica"/>
              </a:defRPr>
            </a:pPr>
            <a:r>
              <a:t>Locations can be shared with other people or apps</a:t>
            </a:r>
          </a:p>
          <a:p>
            <a:pPr>
              <a:lnSpc>
                <a:spcPct val="140000"/>
              </a:lnSpc>
              <a:defRPr sz="3000" b="1">
                <a:solidFill>
                  <a:srgbClr val="FF0000"/>
                </a:solidFill>
                <a:latin typeface="+mn-lt"/>
                <a:ea typeface="+mn-ea"/>
                <a:cs typeface="+mn-cs"/>
                <a:sym typeface="Helvetica"/>
              </a:defRPr>
            </a:pPr>
            <a:endParaRPr>
              <a:solidFill>
                <a:srgbClr val="2E2E2E"/>
              </a:solidFill>
            </a:endParaRPr>
          </a:p>
          <a:p>
            <a:pPr>
              <a:lnSpc>
                <a:spcPct val="110000"/>
              </a:lnSpc>
              <a:spcBef>
                <a:spcPts val="0"/>
              </a:spcBef>
              <a:defRPr sz="5000">
                <a:solidFill>
                  <a:srgbClr val="E85655"/>
                </a:solidFill>
                <a:latin typeface="+mn-lt"/>
                <a:ea typeface="+mn-ea"/>
                <a:cs typeface="+mn-cs"/>
                <a:sym typeface="Helvetica"/>
              </a:defRPr>
            </a:pPr>
            <a:r>
              <a:t>Pick your preference</a:t>
            </a:r>
          </a:p>
          <a:p>
            <a:pPr>
              <a:lnSpc>
                <a:spcPct val="110000"/>
              </a:lnSpc>
              <a:spcBef>
                <a:spcPts val="0"/>
              </a:spcBef>
              <a:defRPr sz="3200">
                <a:solidFill>
                  <a:srgbClr val="E85655"/>
                </a:solidFill>
                <a:latin typeface="+mn-lt"/>
                <a:ea typeface="+mn-ea"/>
                <a:cs typeface="+mn-cs"/>
                <a:sym typeface="Helvetica"/>
              </a:defRPr>
            </a:pPr>
            <a:r>
              <a:t>BindiMaps users are able to set their preference on whether they prefer auditory or visual guidance.</a:t>
            </a:r>
          </a:p>
        </p:txBody>
      </p:sp>
      <p:sp>
        <p:nvSpPr>
          <p:cNvPr id="151" name="Agenda item one.…"/>
          <p:cNvSpPr txBox="1"/>
          <p:nvPr/>
        </p:nvSpPr>
        <p:spPr>
          <a:xfrm>
            <a:off x="887783" y="790782"/>
            <a:ext cx="12904293"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rPr>
                <a:solidFill>
                  <a:srgbClr val="FFFFFF"/>
                </a:solidFill>
              </a:rPr>
              <a:t>Other</a:t>
            </a:r>
            <a:r>
              <a:t> </a:t>
            </a:r>
            <a:r>
              <a:rPr>
                <a:solidFill>
                  <a:srgbClr val="E85655"/>
                </a:solidFill>
              </a:rPr>
              <a:t>Important </a:t>
            </a:r>
            <a:r>
              <a:rPr>
                <a:solidFill>
                  <a:srgbClr val="FFFFFF"/>
                </a:solidFill>
              </a:rPr>
              <a:t>Features</a:t>
            </a:r>
          </a:p>
        </p:txBody>
      </p:sp>
      <p:sp>
        <p:nvSpPr>
          <p:cNvPr id="152" name="Rectangle"/>
          <p:cNvSpPr/>
          <p:nvPr/>
        </p:nvSpPr>
        <p:spPr>
          <a:xfrm>
            <a:off x="-254000" y="-635000"/>
            <a:ext cx="845064" cy="14986000"/>
          </a:xfrm>
          <a:prstGeom prst="rect">
            <a:avLst/>
          </a:prstGeom>
          <a:solidFill>
            <a:srgbClr val="E85655"/>
          </a:solidFill>
          <a:ln w="12700">
            <a:miter lim="400000"/>
          </a:ln>
        </p:spPr>
        <p:txBody>
          <a:bodyPr lIns="0" tIns="0" rIns="0" bIns="0" anchor="ct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p:cNvGrpSpPr/>
          <p:nvPr/>
        </p:nvGrpSpPr>
        <p:grpSpPr>
          <a:xfrm>
            <a:off x="1694654" y="4533110"/>
            <a:ext cx="6096685" cy="6378623"/>
            <a:chOff x="0" y="0"/>
            <a:chExt cx="6096683" cy="6378621"/>
          </a:xfrm>
        </p:grpSpPr>
        <p:pic>
          <p:nvPicPr>
            <p:cNvPr id="167" name="Screen Shot 2021-03-22 at 3.29.14 pm.png" descr="Screen Shot 2021-03-22 at 3.29.14 pm.png"/>
            <p:cNvPicPr>
              <a:picLocks noChangeAspect="1"/>
            </p:cNvPicPr>
            <p:nvPr/>
          </p:nvPicPr>
          <p:blipFill>
            <a:blip r:embed="rId3"/>
            <a:srcRect l="4" r="3" b="2"/>
            <a:stretch>
              <a:fillRect/>
            </a:stretch>
          </p:blipFill>
          <p:spPr>
            <a:xfrm>
              <a:off x="2531994" y="147968"/>
              <a:ext cx="2873773" cy="5888723"/>
            </a:xfrm>
            <a:custGeom>
              <a:avLst/>
              <a:gdLst/>
              <a:ahLst/>
              <a:cxnLst>
                <a:cxn ang="0">
                  <a:pos x="wd2" y="hd2"/>
                </a:cxn>
                <a:cxn ang="5400000">
                  <a:pos x="wd2" y="hd2"/>
                </a:cxn>
                <a:cxn ang="10800000">
                  <a:pos x="wd2" y="hd2"/>
                </a:cxn>
                <a:cxn ang="16200000">
                  <a:pos x="wd2" y="hd2"/>
                </a:cxn>
              </a:cxnLst>
              <a:rect l="0" t="0" r="r" b="b"/>
              <a:pathLst>
                <a:path w="21600" h="21600" extrusionOk="0">
                  <a:moveTo>
                    <a:pt x="453" y="0"/>
                  </a:moveTo>
                  <a:cubicBezTo>
                    <a:pt x="251" y="57"/>
                    <a:pt x="94" y="145"/>
                    <a:pt x="0" y="250"/>
                  </a:cubicBezTo>
                  <a:lnTo>
                    <a:pt x="0" y="21350"/>
                  </a:lnTo>
                  <a:cubicBezTo>
                    <a:pt x="93" y="21456"/>
                    <a:pt x="251" y="21543"/>
                    <a:pt x="453" y="21600"/>
                  </a:cubicBezTo>
                  <a:lnTo>
                    <a:pt x="21147" y="21600"/>
                  </a:lnTo>
                  <a:cubicBezTo>
                    <a:pt x="21349" y="21543"/>
                    <a:pt x="21507" y="21456"/>
                    <a:pt x="21600" y="21350"/>
                  </a:cubicBezTo>
                  <a:lnTo>
                    <a:pt x="21600" y="250"/>
                  </a:lnTo>
                  <a:cubicBezTo>
                    <a:pt x="21506" y="145"/>
                    <a:pt x="21349" y="57"/>
                    <a:pt x="21147" y="0"/>
                  </a:cubicBezTo>
                  <a:lnTo>
                    <a:pt x="453" y="0"/>
                  </a:lnTo>
                  <a:close/>
                </a:path>
              </a:pathLst>
            </a:custGeom>
            <a:ln w="12700" cap="flat">
              <a:noFill/>
              <a:miter lim="400000"/>
            </a:ln>
            <a:effectLst/>
          </p:spPr>
        </p:pic>
        <p:grpSp>
          <p:nvGrpSpPr>
            <p:cNvPr id="170" name="Group"/>
            <p:cNvGrpSpPr/>
            <p:nvPr/>
          </p:nvGrpSpPr>
          <p:grpSpPr>
            <a:xfrm>
              <a:off x="1880837" y="1"/>
              <a:ext cx="4215847" cy="6378621"/>
              <a:chOff x="0" y="0"/>
              <a:chExt cx="4215845" cy="6378620"/>
            </a:xfrm>
          </p:grpSpPr>
          <p:pic>
            <p:nvPicPr>
              <p:cNvPr id="168" name="Image" descr="Image"/>
              <p:cNvPicPr>
                <a:picLocks noChangeAspect="1"/>
              </p:cNvPicPr>
              <p:nvPr/>
            </p:nvPicPr>
            <p:blipFill>
              <a:blip r:embed="rId4"/>
              <a:stretch>
                <a:fillRect/>
              </a:stretch>
            </p:blipFill>
            <p:spPr>
              <a:xfrm>
                <a:off x="0" y="0"/>
                <a:ext cx="0" cy="0"/>
              </a:xfrm>
              <a:prstGeom prst="rect">
                <a:avLst/>
              </a:prstGeom>
              <a:ln w="12700" cap="flat">
                <a:noFill/>
                <a:miter lim="400000"/>
              </a:ln>
              <a:effectLst/>
            </p:spPr>
          </p:pic>
          <p:pic>
            <p:nvPicPr>
              <p:cNvPr id="169" name="5cb0633d80f2cf201a4c3253.png" descr="5cb0633d80f2cf201a4c3253.png"/>
              <p:cNvPicPr>
                <a:picLocks noChangeAspect="1"/>
              </p:cNvPicPr>
              <p:nvPr/>
            </p:nvPicPr>
            <p:blipFill>
              <a:blip r:embed="rId5"/>
              <a:stretch>
                <a:fillRect/>
              </a:stretch>
            </p:blipFill>
            <p:spPr>
              <a:xfrm>
                <a:off x="0" y="-1"/>
                <a:ext cx="4215846" cy="6378622"/>
              </a:xfrm>
              <a:prstGeom prst="rect">
                <a:avLst/>
              </a:prstGeom>
              <a:ln w="12700" cap="flat">
                <a:noFill/>
                <a:miter lim="400000"/>
              </a:ln>
              <a:effectLst/>
            </p:spPr>
          </p:pic>
        </p:grpSp>
        <p:pic>
          <p:nvPicPr>
            <p:cNvPr id="171" name="Screen Shot 2021-03-17 at 3.18.10 pm.png" descr="Screen Shot 2021-03-17 at 3.18.10 pm.png"/>
            <p:cNvPicPr>
              <a:picLocks noChangeAspect="1"/>
            </p:cNvPicPr>
            <p:nvPr/>
          </p:nvPicPr>
          <p:blipFill>
            <a:blip r:embed="rId6"/>
            <a:srcRect l="2451" b="70939"/>
            <a:stretch>
              <a:fillRect/>
            </a:stretch>
          </p:blipFill>
          <p:spPr>
            <a:xfrm>
              <a:off x="759887" y="141886"/>
              <a:ext cx="2731155" cy="1664632"/>
            </a:xfrm>
            <a:prstGeom prst="rect">
              <a:avLst/>
            </a:prstGeom>
            <a:ln w="12700" cap="flat">
              <a:noFill/>
              <a:miter lim="400000"/>
            </a:ln>
            <a:effectLst/>
          </p:spPr>
        </p:pic>
        <p:pic>
          <p:nvPicPr>
            <p:cNvPr id="172" name="Screen Shot 2021-03-17 at 3.18.10 pm.png" descr="Screen Shot 2021-03-17 at 3.18.10 pm.png"/>
            <p:cNvPicPr>
              <a:picLocks noChangeAspect="1"/>
            </p:cNvPicPr>
            <p:nvPr/>
          </p:nvPicPr>
          <p:blipFill>
            <a:blip r:embed="rId6"/>
            <a:srcRect l="2451" t="83638"/>
            <a:stretch>
              <a:fillRect/>
            </a:stretch>
          </p:blipFill>
          <p:spPr>
            <a:xfrm>
              <a:off x="759887" y="5092445"/>
              <a:ext cx="2731155" cy="937219"/>
            </a:xfrm>
            <a:prstGeom prst="rect">
              <a:avLst/>
            </a:prstGeom>
            <a:ln w="12700" cap="flat">
              <a:noFill/>
              <a:miter lim="400000"/>
            </a:ln>
            <a:effectLst/>
          </p:spPr>
        </p:pic>
        <p:grpSp>
          <p:nvGrpSpPr>
            <p:cNvPr id="175" name="Group"/>
            <p:cNvGrpSpPr/>
            <p:nvPr/>
          </p:nvGrpSpPr>
          <p:grpSpPr>
            <a:xfrm>
              <a:off x="0" y="0"/>
              <a:ext cx="4215846" cy="6378622"/>
              <a:chOff x="0" y="0"/>
              <a:chExt cx="4215845" cy="6378621"/>
            </a:xfrm>
          </p:grpSpPr>
          <p:pic>
            <p:nvPicPr>
              <p:cNvPr id="173" name="directions-04@2x.png" descr="directions-04@2x.png"/>
              <p:cNvPicPr>
                <a:picLocks noChangeAspect="1"/>
              </p:cNvPicPr>
              <p:nvPr/>
            </p:nvPicPr>
            <p:blipFill>
              <a:blip r:embed="rId7"/>
              <a:srcRect t="26029" b="15587"/>
              <a:stretch>
                <a:fillRect/>
              </a:stretch>
            </p:blipFill>
            <p:spPr>
              <a:xfrm>
                <a:off x="750546" y="1676675"/>
                <a:ext cx="2714754" cy="3430199"/>
              </a:xfrm>
              <a:prstGeom prst="rect">
                <a:avLst/>
              </a:prstGeom>
              <a:ln w="12700" cap="flat">
                <a:noFill/>
                <a:miter lim="400000"/>
              </a:ln>
              <a:effectLst/>
            </p:spPr>
          </p:pic>
          <p:pic>
            <p:nvPicPr>
              <p:cNvPr id="174" name="5cb0633d80f2cf201a4c3253.png" descr="5cb0633d80f2cf201a4c3253.png"/>
              <p:cNvPicPr>
                <a:picLocks noChangeAspect="1"/>
              </p:cNvPicPr>
              <p:nvPr/>
            </p:nvPicPr>
            <p:blipFill>
              <a:blip r:embed="rId5"/>
              <a:stretch>
                <a:fillRect/>
              </a:stretch>
            </p:blipFill>
            <p:spPr>
              <a:xfrm>
                <a:off x="0" y="0"/>
                <a:ext cx="4215846" cy="6378623"/>
              </a:xfrm>
              <a:prstGeom prst="rect">
                <a:avLst/>
              </a:prstGeom>
              <a:ln w="12700" cap="flat">
                <a:noFill/>
                <a:miter lim="400000"/>
              </a:ln>
              <a:effectLst/>
            </p:spPr>
          </p:pic>
        </p:grpSp>
      </p:grpSp>
      <p:sp>
        <p:nvSpPr>
          <p:cNvPr id="177" name="Rectangle 3"/>
          <p:cNvSpPr/>
          <p:nvPr/>
        </p:nvSpPr>
        <p:spPr>
          <a:xfrm>
            <a:off x="203200" y="12725400"/>
            <a:ext cx="3987800" cy="812800"/>
          </a:xfrm>
          <a:prstGeom prst="rect">
            <a:avLst/>
          </a:prstGeom>
          <a:solidFill>
            <a:srgbClr val="FFFFFF"/>
          </a:solidFill>
          <a:ln w="12700">
            <a:miter lim="400000"/>
          </a:ln>
        </p:spPr>
        <p:txBody>
          <a:bodyPr lIns="0" tIns="0" rIns="0" bIns="0" anchor="ctr"/>
          <a:lstStyle/>
          <a:p>
            <a:pPr algn="ctr">
              <a:lnSpc>
                <a:spcPct val="100000"/>
              </a:lnSpc>
              <a:spcBef>
                <a:spcPts val="0"/>
              </a:spcBef>
              <a:defRPr sz="3200"/>
            </a:pPr>
            <a:endParaRPr/>
          </a:p>
        </p:txBody>
      </p:sp>
      <p:grpSp>
        <p:nvGrpSpPr>
          <p:cNvPr id="180" name="Group 6"/>
          <p:cNvGrpSpPr/>
          <p:nvPr/>
        </p:nvGrpSpPr>
        <p:grpSpPr>
          <a:xfrm>
            <a:off x="11344777" y="3352841"/>
            <a:ext cx="10979233" cy="10210759"/>
            <a:chOff x="0" y="0"/>
            <a:chExt cx="10979232" cy="10210758"/>
          </a:xfrm>
        </p:grpSpPr>
        <p:pic>
          <p:nvPicPr>
            <p:cNvPr id="178" name="Picture 4" descr="Picture 4"/>
            <p:cNvPicPr>
              <a:picLocks noChangeAspect="1"/>
            </p:cNvPicPr>
            <p:nvPr/>
          </p:nvPicPr>
          <p:blipFill>
            <a:blip r:embed="rId8"/>
            <a:srcRect l="14796" r="14951"/>
            <a:stretch>
              <a:fillRect/>
            </a:stretch>
          </p:blipFill>
          <p:spPr>
            <a:xfrm>
              <a:off x="0" y="0"/>
              <a:ext cx="10979233" cy="10210759"/>
            </a:xfrm>
            <a:prstGeom prst="rect">
              <a:avLst/>
            </a:prstGeom>
            <a:ln w="12700" cap="flat">
              <a:noFill/>
              <a:miter lim="400000"/>
            </a:ln>
            <a:effectLst/>
          </p:spPr>
        </p:pic>
        <p:pic>
          <p:nvPicPr>
            <p:cNvPr id="179" name="Picture 1" descr="Picture 1"/>
            <p:cNvPicPr>
              <a:picLocks noChangeAspect="1"/>
            </p:cNvPicPr>
            <p:nvPr/>
          </p:nvPicPr>
          <p:blipFill>
            <a:blip r:embed="rId9"/>
            <a:stretch>
              <a:fillRect/>
            </a:stretch>
          </p:blipFill>
          <p:spPr>
            <a:xfrm>
              <a:off x="936596" y="1072011"/>
              <a:ext cx="9120794" cy="5078407"/>
            </a:xfrm>
            <a:prstGeom prst="rect">
              <a:avLst/>
            </a:prstGeom>
            <a:ln w="12700" cap="flat">
              <a:noFill/>
              <a:miter lim="400000"/>
            </a:ln>
            <a:effectLst/>
          </p:spPr>
        </p:pic>
      </p:grpSp>
      <p:pic>
        <p:nvPicPr>
          <p:cNvPr id="181" name="Picture 11" descr="Picture 11"/>
          <p:cNvPicPr>
            <a:picLocks noChangeAspect="1"/>
          </p:cNvPicPr>
          <p:nvPr/>
        </p:nvPicPr>
        <p:blipFill>
          <a:blip r:embed="rId10"/>
          <a:stretch>
            <a:fillRect/>
          </a:stretch>
        </p:blipFill>
        <p:spPr>
          <a:xfrm>
            <a:off x="2552560" y="3387804"/>
            <a:ext cx="1857998" cy="823698"/>
          </a:xfrm>
          <a:prstGeom prst="rect">
            <a:avLst/>
          </a:prstGeom>
          <a:ln w="12700">
            <a:miter lim="400000"/>
          </a:ln>
        </p:spPr>
      </p:pic>
      <p:sp>
        <p:nvSpPr>
          <p:cNvPr id="182" name="Agenda item one.…"/>
          <p:cNvSpPr txBox="1"/>
          <p:nvPr/>
        </p:nvSpPr>
        <p:spPr>
          <a:xfrm>
            <a:off x="1014783" y="730310"/>
            <a:ext cx="10160002"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t>The Bindi</a:t>
            </a:r>
            <a:r>
              <a:rPr>
                <a:solidFill>
                  <a:srgbClr val="E85655"/>
                </a:solidFill>
              </a:rPr>
              <a:t>Web</a:t>
            </a:r>
          </a:p>
        </p:txBody>
      </p:sp>
      <p:sp>
        <p:nvSpPr>
          <p:cNvPr id="183" name="Rectangle"/>
          <p:cNvSpPr/>
          <p:nvPr/>
        </p:nvSpPr>
        <p:spPr>
          <a:xfrm>
            <a:off x="-527762" y="-76200"/>
            <a:ext cx="845064" cy="14986000"/>
          </a:xfrm>
          <a:prstGeom prst="rect">
            <a:avLst/>
          </a:prstGeom>
          <a:solidFill>
            <a:srgbClr val="1B184F"/>
          </a:solidFill>
          <a:ln w="12700">
            <a:miter lim="400000"/>
          </a:ln>
        </p:spPr>
        <p:txBody>
          <a:bodyPr lIns="0" tIns="0" rIns="0" bIns="0" anchor="ctr"/>
          <a:lstStyle/>
          <a:p>
            <a:endParaRPr/>
          </a:p>
        </p:txBody>
      </p:sp>
      <p:pic>
        <p:nvPicPr>
          <p:cNvPr id="184" name="Picture 2" descr="Picture 2"/>
          <p:cNvPicPr>
            <a:picLocks noChangeAspect="1"/>
          </p:cNvPicPr>
          <p:nvPr/>
        </p:nvPicPr>
        <p:blipFill>
          <a:blip r:embed="rId11"/>
          <a:stretch>
            <a:fillRect/>
          </a:stretch>
        </p:blipFill>
        <p:spPr>
          <a:xfrm>
            <a:off x="12178680" y="2573137"/>
            <a:ext cx="2758226" cy="1338505"/>
          </a:xfrm>
          <a:prstGeom prst="rect">
            <a:avLst/>
          </a:prstGeom>
          <a:ln w="12700">
            <a:miter lim="400000"/>
          </a:ln>
        </p:spPr>
      </p:pic>
      <p:sp>
        <p:nvSpPr>
          <p:cNvPr id="185" name="Rectangle"/>
          <p:cNvSpPr/>
          <p:nvPr/>
        </p:nvSpPr>
        <p:spPr>
          <a:xfrm>
            <a:off x="-273762" y="-76200"/>
            <a:ext cx="845064" cy="14986000"/>
          </a:xfrm>
          <a:prstGeom prst="rect">
            <a:avLst/>
          </a:prstGeom>
          <a:solidFill>
            <a:srgbClr val="1B184F"/>
          </a:solidFill>
          <a:ln w="12700">
            <a:miter lim="400000"/>
          </a:ln>
        </p:spPr>
        <p:txBody>
          <a:bodyPr lIns="0" tIns="0" rIns="0" bIns="0" anchor="ctr"/>
          <a:lstStyle/>
          <a:p>
            <a:endParaRPr/>
          </a:p>
        </p:txBody>
      </p:sp>
      <p:pic>
        <p:nvPicPr>
          <p:cNvPr id="186" name="Bindi Maps Icons-01.png" descr="Bindi Maps Icons-01.png"/>
          <p:cNvPicPr>
            <a:picLocks noChangeAspect="1"/>
          </p:cNvPicPr>
          <p:nvPr/>
        </p:nvPicPr>
        <p:blipFill>
          <a:blip r:embed="rId12"/>
          <a:stretch>
            <a:fillRect/>
          </a:stretch>
        </p:blipFill>
        <p:spPr>
          <a:xfrm>
            <a:off x="18584729" y="985437"/>
            <a:ext cx="5628432" cy="5628432"/>
          </a:xfrm>
          <a:prstGeom prst="rect">
            <a:avLst/>
          </a:prstGeom>
          <a:ln w="12700">
            <a:miter lim="400000"/>
          </a:ln>
        </p:spPr>
      </p:pic>
      <p:pic>
        <p:nvPicPr>
          <p:cNvPr id="187" name="BindiMaps-arrow-02.png" descr="BindiMaps-arrow-02.png"/>
          <p:cNvPicPr>
            <a:picLocks noChangeAspect="1"/>
          </p:cNvPicPr>
          <p:nvPr/>
        </p:nvPicPr>
        <p:blipFill>
          <a:blip r:embed="rId13"/>
          <a:stretch>
            <a:fillRect/>
          </a:stretch>
        </p:blipFill>
        <p:spPr>
          <a:xfrm>
            <a:off x="8941601" y="7269860"/>
            <a:ext cx="845064" cy="93734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p:cNvSpPr/>
          <p:nvPr/>
        </p:nvSpPr>
        <p:spPr>
          <a:xfrm>
            <a:off x="-527762" y="-76200"/>
            <a:ext cx="13560046" cy="14986000"/>
          </a:xfrm>
          <a:prstGeom prst="rect">
            <a:avLst/>
          </a:prstGeom>
          <a:solidFill>
            <a:srgbClr val="1B184F"/>
          </a:solidFill>
          <a:ln w="12700">
            <a:miter lim="400000"/>
          </a:ln>
        </p:spPr>
        <p:txBody>
          <a:bodyPr lIns="0" tIns="0" rIns="0" bIns="0" anchor="ctr"/>
          <a:lstStyle/>
          <a:p>
            <a:endParaRPr/>
          </a:p>
        </p:txBody>
      </p:sp>
      <p:sp>
        <p:nvSpPr>
          <p:cNvPr id="213" name="Rectangle 1"/>
          <p:cNvSpPr txBox="1"/>
          <p:nvPr/>
        </p:nvSpPr>
        <p:spPr>
          <a:xfrm>
            <a:off x="1025698" y="3210455"/>
            <a:ext cx="12100561" cy="9037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indent="634999">
              <a:lnSpc>
                <a:spcPct val="140000"/>
              </a:lnSpc>
              <a:spcBef>
                <a:spcPts val="2400"/>
              </a:spcBef>
              <a:defRPr sz="3500">
                <a:latin typeface="+mn-lt"/>
                <a:ea typeface="+mn-ea"/>
                <a:cs typeface="+mn-cs"/>
                <a:sym typeface="Helvetica"/>
              </a:defRPr>
            </a:pPr>
            <a:r>
              <a:t>Areas of high and low traffic flow</a:t>
            </a:r>
          </a:p>
          <a:p>
            <a:pPr lvl="1" indent="634999">
              <a:lnSpc>
                <a:spcPct val="140000"/>
              </a:lnSpc>
              <a:spcBef>
                <a:spcPts val="2400"/>
              </a:spcBef>
              <a:defRPr sz="3500">
                <a:latin typeface="+mn-lt"/>
                <a:ea typeface="+mn-ea"/>
                <a:cs typeface="+mn-cs"/>
                <a:sym typeface="Helvetica"/>
              </a:defRPr>
            </a:pPr>
            <a:endParaRPr/>
          </a:p>
          <a:p>
            <a:pPr lvl="1" indent="634999">
              <a:lnSpc>
                <a:spcPct val="140000"/>
              </a:lnSpc>
              <a:spcBef>
                <a:spcPts val="2400"/>
              </a:spcBef>
              <a:defRPr sz="3500">
                <a:latin typeface="+mn-lt"/>
                <a:ea typeface="+mn-ea"/>
                <a:cs typeface="+mn-cs"/>
                <a:sym typeface="Helvetica"/>
              </a:defRPr>
            </a:pPr>
            <a:r>
              <a:t>Destinations searched and reached</a:t>
            </a:r>
          </a:p>
          <a:p>
            <a:pPr lvl="1" indent="634999">
              <a:lnSpc>
                <a:spcPct val="140000"/>
              </a:lnSpc>
              <a:spcBef>
                <a:spcPts val="2400"/>
              </a:spcBef>
              <a:defRPr sz="3500">
                <a:latin typeface="+mn-lt"/>
                <a:ea typeface="+mn-ea"/>
                <a:cs typeface="+mn-cs"/>
                <a:sym typeface="Helvetica"/>
              </a:defRPr>
            </a:pPr>
            <a:endParaRPr/>
          </a:p>
          <a:p>
            <a:pPr lvl="1" indent="634999">
              <a:lnSpc>
                <a:spcPct val="140000"/>
              </a:lnSpc>
              <a:spcBef>
                <a:spcPts val="2400"/>
              </a:spcBef>
              <a:defRPr sz="3500">
                <a:latin typeface="+mn-lt"/>
                <a:ea typeface="+mn-ea"/>
                <a:cs typeface="+mn-cs"/>
                <a:sym typeface="Helvetica"/>
              </a:defRPr>
            </a:pPr>
            <a:r>
              <a:t>“Dwell times” and time spent in the building</a:t>
            </a:r>
          </a:p>
          <a:p>
            <a:pPr lvl="1" indent="634999">
              <a:lnSpc>
                <a:spcPct val="140000"/>
              </a:lnSpc>
              <a:spcBef>
                <a:spcPts val="2400"/>
              </a:spcBef>
              <a:defRPr sz="3500">
                <a:latin typeface="+mn-lt"/>
                <a:ea typeface="+mn-ea"/>
                <a:cs typeface="+mn-cs"/>
                <a:sym typeface="Helvetica"/>
              </a:defRPr>
            </a:pPr>
            <a:endParaRPr/>
          </a:p>
          <a:p>
            <a:pPr lvl="1" indent="634999">
              <a:lnSpc>
                <a:spcPct val="140000"/>
              </a:lnSpc>
              <a:spcBef>
                <a:spcPts val="2400"/>
              </a:spcBef>
              <a:defRPr sz="3500">
                <a:latin typeface="+mn-lt"/>
                <a:ea typeface="+mn-ea"/>
                <a:cs typeface="+mn-cs"/>
                <a:sym typeface="Helvetica"/>
              </a:defRPr>
            </a:pPr>
            <a:r>
              <a:t>Entrance and exit points</a:t>
            </a:r>
          </a:p>
          <a:p>
            <a:pPr lvl="1" indent="634999">
              <a:lnSpc>
                <a:spcPct val="140000"/>
              </a:lnSpc>
              <a:spcBef>
                <a:spcPts val="2400"/>
              </a:spcBef>
              <a:defRPr sz="3500">
                <a:latin typeface="+mn-lt"/>
                <a:ea typeface="+mn-ea"/>
                <a:cs typeface="+mn-cs"/>
                <a:sym typeface="Helvetica"/>
              </a:defRPr>
            </a:pPr>
            <a:endParaRPr/>
          </a:p>
          <a:p>
            <a:pPr lvl="1" indent="634999">
              <a:lnSpc>
                <a:spcPct val="140000"/>
              </a:lnSpc>
              <a:spcBef>
                <a:spcPts val="2400"/>
              </a:spcBef>
              <a:defRPr sz="3500">
                <a:latin typeface="+mn-lt"/>
                <a:ea typeface="+mn-ea"/>
                <a:cs typeface="+mn-cs"/>
                <a:sym typeface="Helvetica"/>
              </a:defRPr>
            </a:pPr>
            <a:r>
              <a:t>Searches </a:t>
            </a:r>
            <a:r>
              <a:rPr sz="2600" i="1"/>
              <a:t>(including dead searches)</a:t>
            </a:r>
          </a:p>
        </p:txBody>
      </p:sp>
      <p:sp>
        <p:nvSpPr>
          <p:cNvPr id="214" name="Agenda item one.…"/>
          <p:cNvSpPr txBox="1"/>
          <p:nvPr/>
        </p:nvSpPr>
        <p:spPr>
          <a:xfrm>
            <a:off x="1014783" y="730310"/>
            <a:ext cx="10160002"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rPr>
                <a:solidFill>
                  <a:srgbClr val="FFFFFF"/>
                </a:solidFill>
              </a:rPr>
              <a:t>The Bindi</a:t>
            </a:r>
            <a:r>
              <a:rPr>
                <a:solidFill>
                  <a:srgbClr val="E85655"/>
                </a:solidFill>
              </a:rPr>
              <a:t>Lytics</a:t>
            </a:r>
          </a:p>
        </p:txBody>
      </p:sp>
      <p:pic>
        <p:nvPicPr>
          <p:cNvPr id="215" name="Picture 7" descr="Picture 7"/>
          <p:cNvPicPr>
            <a:picLocks noChangeAspect="1"/>
          </p:cNvPicPr>
          <p:nvPr/>
        </p:nvPicPr>
        <p:blipFill>
          <a:blip r:embed="rId3"/>
          <a:stretch>
            <a:fillRect/>
          </a:stretch>
        </p:blipFill>
        <p:spPr>
          <a:xfrm>
            <a:off x="16485294" y="8849183"/>
            <a:ext cx="4886218" cy="1961234"/>
          </a:xfrm>
          <a:prstGeom prst="rect">
            <a:avLst/>
          </a:prstGeom>
          <a:ln w="12700">
            <a:miter lim="400000"/>
          </a:ln>
        </p:spPr>
      </p:pic>
      <p:pic>
        <p:nvPicPr>
          <p:cNvPr id="216" name="BindiMaps-arrow-02.png" descr="BindiMaps-arrow-02.png"/>
          <p:cNvPicPr>
            <a:picLocks noChangeAspect="1"/>
          </p:cNvPicPr>
          <p:nvPr/>
        </p:nvPicPr>
        <p:blipFill>
          <a:blip r:embed="rId4"/>
          <a:stretch>
            <a:fillRect/>
          </a:stretch>
        </p:blipFill>
        <p:spPr>
          <a:xfrm>
            <a:off x="788626" y="3265096"/>
            <a:ext cx="616079" cy="683356"/>
          </a:xfrm>
          <a:prstGeom prst="rect">
            <a:avLst/>
          </a:prstGeom>
          <a:ln w="12700">
            <a:miter lim="400000"/>
          </a:ln>
        </p:spPr>
      </p:pic>
      <p:pic>
        <p:nvPicPr>
          <p:cNvPr id="217" name="BindiMaps-arrow-02.png" descr="BindiMaps-arrow-02.png"/>
          <p:cNvPicPr>
            <a:picLocks noChangeAspect="1"/>
          </p:cNvPicPr>
          <p:nvPr/>
        </p:nvPicPr>
        <p:blipFill>
          <a:blip r:embed="rId4"/>
          <a:stretch>
            <a:fillRect/>
          </a:stretch>
        </p:blipFill>
        <p:spPr>
          <a:xfrm>
            <a:off x="826726" y="5380644"/>
            <a:ext cx="616079" cy="683356"/>
          </a:xfrm>
          <a:prstGeom prst="rect">
            <a:avLst/>
          </a:prstGeom>
          <a:ln w="12700">
            <a:miter lim="400000"/>
          </a:ln>
        </p:spPr>
      </p:pic>
      <p:pic>
        <p:nvPicPr>
          <p:cNvPr id="218" name="BindiMaps-arrow-02.png" descr="BindiMaps-arrow-02.png"/>
          <p:cNvPicPr>
            <a:picLocks noChangeAspect="1"/>
          </p:cNvPicPr>
          <p:nvPr/>
        </p:nvPicPr>
        <p:blipFill>
          <a:blip r:embed="rId4"/>
          <a:stretch>
            <a:fillRect/>
          </a:stretch>
        </p:blipFill>
        <p:spPr>
          <a:xfrm>
            <a:off x="826726" y="7496192"/>
            <a:ext cx="616079" cy="683356"/>
          </a:xfrm>
          <a:prstGeom prst="rect">
            <a:avLst/>
          </a:prstGeom>
          <a:ln w="12700">
            <a:miter lim="400000"/>
          </a:ln>
        </p:spPr>
      </p:pic>
      <p:pic>
        <p:nvPicPr>
          <p:cNvPr id="219" name="BindiMaps-arrow-02.png" descr="BindiMaps-arrow-02.png"/>
          <p:cNvPicPr>
            <a:picLocks noChangeAspect="1"/>
          </p:cNvPicPr>
          <p:nvPr/>
        </p:nvPicPr>
        <p:blipFill>
          <a:blip r:embed="rId4"/>
          <a:stretch>
            <a:fillRect/>
          </a:stretch>
        </p:blipFill>
        <p:spPr>
          <a:xfrm>
            <a:off x="864826" y="9611740"/>
            <a:ext cx="616079" cy="683356"/>
          </a:xfrm>
          <a:prstGeom prst="rect">
            <a:avLst/>
          </a:prstGeom>
          <a:ln w="12700">
            <a:miter lim="400000"/>
          </a:ln>
        </p:spPr>
      </p:pic>
      <p:pic>
        <p:nvPicPr>
          <p:cNvPr id="220" name="BindiMaps-arrow-02.png" descr="BindiMaps-arrow-02.png"/>
          <p:cNvPicPr>
            <a:picLocks noChangeAspect="1"/>
          </p:cNvPicPr>
          <p:nvPr/>
        </p:nvPicPr>
        <p:blipFill>
          <a:blip r:embed="rId4"/>
          <a:stretch>
            <a:fillRect/>
          </a:stretch>
        </p:blipFill>
        <p:spPr>
          <a:xfrm>
            <a:off x="864826" y="11727288"/>
            <a:ext cx="616079" cy="683356"/>
          </a:xfrm>
          <a:prstGeom prst="rect">
            <a:avLst/>
          </a:prstGeom>
          <a:ln w="12700">
            <a:miter lim="400000"/>
          </a:ln>
        </p:spPr>
      </p:pic>
      <p:sp>
        <p:nvSpPr>
          <p:cNvPr id="221" name="Rectangle"/>
          <p:cNvSpPr/>
          <p:nvPr/>
        </p:nvSpPr>
        <p:spPr>
          <a:xfrm>
            <a:off x="-254000" y="-635000"/>
            <a:ext cx="845064" cy="14986000"/>
          </a:xfrm>
          <a:prstGeom prst="rect">
            <a:avLst/>
          </a:prstGeom>
          <a:solidFill>
            <a:srgbClr val="E85655"/>
          </a:solidFill>
          <a:ln w="12700">
            <a:miter lim="400000"/>
          </a:ln>
        </p:spPr>
        <p:txBody>
          <a:bodyPr lIns="0" tIns="0" rIns="0" bIns="0" anchor="ctr"/>
          <a:lstStyle/>
          <a:p>
            <a:endParaRPr/>
          </a:p>
        </p:txBody>
      </p:sp>
      <p:pic>
        <p:nvPicPr>
          <p:cNvPr id="222" name="Bindi Maps Icons-03.png" descr="Bindi Maps Icons-03.png"/>
          <p:cNvPicPr>
            <a:picLocks noChangeAspect="1"/>
          </p:cNvPicPr>
          <p:nvPr/>
        </p:nvPicPr>
        <p:blipFill>
          <a:blip r:embed="rId5"/>
          <a:stretch>
            <a:fillRect/>
          </a:stretch>
        </p:blipFill>
        <p:spPr>
          <a:xfrm>
            <a:off x="16197431" y="2864224"/>
            <a:ext cx="5461944" cy="546194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pad low2.png" descr="Ipad low2.png">
            <a:hlinkClick r:id="rId3"/>
          </p:cNvPr>
          <p:cNvPicPr>
            <a:picLocks noChangeAspect="1"/>
          </p:cNvPicPr>
          <p:nvPr/>
        </p:nvPicPr>
        <p:blipFill>
          <a:blip r:embed="rId4"/>
          <a:srcRect t="12014" r="19970" b="12014"/>
          <a:stretch>
            <a:fillRect/>
          </a:stretch>
        </p:blipFill>
        <p:spPr>
          <a:xfrm>
            <a:off x="16470" y="1908472"/>
            <a:ext cx="10427991" cy="9899056"/>
          </a:xfrm>
          <a:prstGeom prst="rect">
            <a:avLst/>
          </a:prstGeom>
          <a:ln w="12700">
            <a:miter lim="400000"/>
          </a:ln>
        </p:spPr>
      </p:pic>
      <p:sp>
        <p:nvSpPr>
          <p:cNvPr id="242" name="Circle"/>
          <p:cNvSpPr/>
          <p:nvPr/>
        </p:nvSpPr>
        <p:spPr>
          <a:xfrm>
            <a:off x="11652671" y="3666283"/>
            <a:ext cx="1243700" cy="1243700"/>
          </a:xfrm>
          <a:prstGeom prst="ellipse">
            <a:avLst/>
          </a:prstGeom>
          <a:solidFill>
            <a:srgbClr val="FFFFFF"/>
          </a:solidFill>
          <a:ln w="165100">
            <a:solidFill>
              <a:srgbClr val="383665"/>
            </a:solidFill>
          </a:ln>
        </p:spPr>
        <p:txBody>
          <a:bodyPr lIns="0" tIns="0" rIns="0" bIns="0" anchor="ctr"/>
          <a:lstStyle/>
          <a:p>
            <a:endParaRPr/>
          </a:p>
        </p:txBody>
      </p:sp>
      <p:sp>
        <p:nvSpPr>
          <p:cNvPr id="243" name="Rectangle 4"/>
          <p:cNvSpPr/>
          <p:nvPr/>
        </p:nvSpPr>
        <p:spPr>
          <a:xfrm>
            <a:off x="203200" y="12725400"/>
            <a:ext cx="3987800" cy="812800"/>
          </a:xfrm>
          <a:prstGeom prst="rect">
            <a:avLst/>
          </a:prstGeom>
          <a:solidFill>
            <a:srgbClr val="FFFFFF"/>
          </a:solidFill>
          <a:ln w="12700">
            <a:miter lim="400000"/>
          </a:ln>
        </p:spPr>
        <p:txBody>
          <a:bodyPr lIns="0" tIns="0" rIns="0" bIns="0" anchor="ctr"/>
          <a:lstStyle/>
          <a:p>
            <a:pPr algn="ctr">
              <a:lnSpc>
                <a:spcPct val="100000"/>
              </a:lnSpc>
              <a:spcBef>
                <a:spcPts val="0"/>
              </a:spcBef>
              <a:defRPr sz="3200"/>
            </a:pPr>
            <a:endParaRPr/>
          </a:p>
        </p:txBody>
      </p:sp>
      <p:sp>
        <p:nvSpPr>
          <p:cNvPr id="244" name="TextBox 1"/>
          <p:cNvSpPr txBox="1"/>
          <p:nvPr/>
        </p:nvSpPr>
        <p:spPr>
          <a:xfrm>
            <a:off x="20566433" y="4304258"/>
            <a:ext cx="114468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rgbClr val="E85655"/>
                </a:solidFill>
                <a:uFill>
                  <a:solidFill>
                    <a:srgbClr val="0000FF"/>
                  </a:solidFill>
                </a:uFill>
                <a:latin typeface="+mn-lt"/>
                <a:ea typeface="+mn-ea"/>
                <a:cs typeface="+mn-cs"/>
                <a:sym typeface="Helvetica"/>
                <a:hlinkClick r:id="rId5"/>
              </a:defRPr>
            </a:lvl1pPr>
          </a:lstStyle>
          <a:p>
            <a:pPr>
              <a:defRPr>
                <a:uFillTx/>
              </a:defRPr>
            </a:pPr>
            <a:r>
              <a:rPr>
                <a:uFill>
                  <a:solidFill>
                    <a:srgbClr val="0000FF"/>
                  </a:solidFill>
                </a:uFill>
                <a:hlinkClick r:id="rId5"/>
              </a:rPr>
              <a:t>(Deloitte)</a:t>
            </a:r>
          </a:p>
        </p:txBody>
      </p:sp>
      <p:sp>
        <p:nvSpPr>
          <p:cNvPr id="245" name="TextBox 8"/>
          <p:cNvSpPr txBox="1"/>
          <p:nvPr/>
        </p:nvSpPr>
        <p:spPr>
          <a:xfrm>
            <a:off x="19394540" y="7667438"/>
            <a:ext cx="114468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rgbClr val="E85655"/>
                </a:solidFill>
                <a:uFill>
                  <a:solidFill>
                    <a:srgbClr val="0000FF"/>
                  </a:solidFill>
                </a:uFill>
                <a:latin typeface="+mn-lt"/>
                <a:ea typeface="+mn-ea"/>
                <a:cs typeface="+mn-cs"/>
                <a:sym typeface="Helvetica"/>
                <a:hlinkClick r:id="rId5"/>
              </a:defRPr>
            </a:lvl1pPr>
          </a:lstStyle>
          <a:p>
            <a:pPr>
              <a:defRPr>
                <a:uFillTx/>
              </a:defRPr>
            </a:pPr>
            <a:r>
              <a:rPr>
                <a:uFill>
                  <a:solidFill>
                    <a:srgbClr val="0000FF"/>
                  </a:solidFill>
                </a:uFill>
                <a:hlinkClick r:id="rId5"/>
              </a:rPr>
              <a:t>(Deloitte)</a:t>
            </a:r>
          </a:p>
        </p:txBody>
      </p:sp>
      <p:sp>
        <p:nvSpPr>
          <p:cNvPr id="246" name="TextBox 9"/>
          <p:cNvSpPr txBox="1"/>
          <p:nvPr/>
        </p:nvSpPr>
        <p:spPr>
          <a:xfrm>
            <a:off x="19090316" y="10790904"/>
            <a:ext cx="2697214"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rgbClr val="E85655"/>
                </a:solidFill>
                <a:uFill>
                  <a:solidFill>
                    <a:srgbClr val="0000FF"/>
                  </a:solidFill>
                </a:uFill>
                <a:latin typeface="+mn-lt"/>
                <a:ea typeface="+mn-ea"/>
                <a:cs typeface="+mn-cs"/>
                <a:sym typeface="Helvetica"/>
                <a:hlinkClick r:id="rId6"/>
              </a:defRPr>
            </a:lvl1pPr>
          </a:lstStyle>
          <a:p>
            <a:pPr>
              <a:defRPr>
                <a:uFillTx/>
              </a:defRPr>
            </a:pPr>
            <a:r>
              <a:rPr>
                <a:uFill>
                  <a:solidFill>
                    <a:srgbClr val="0000FF"/>
                  </a:solidFill>
                </a:uFill>
                <a:hlinkClick r:id="rId6"/>
              </a:rPr>
              <a:t>(Qualtrics XM Institute)</a:t>
            </a:r>
          </a:p>
        </p:txBody>
      </p:sp>
      <p:sp>
        <p:nvSpPr>
          <p:cNvPr id="247" name="Rectangle"/>
          <p:cNvSpPr/>
          <p:nvPr/>
        </p:nvSpPr>
        <p:spPr>
          <a:xfrm>
            <a:off x="-527762" y="-76200"/>
            <a:ext cx="845064" cy="14986000"/>
          </a:xfrm>
          <a:prstGeom prst="rect">
            <a:avLst/>
          </a:prstGeom>
          <a:solidFill>
            <a:srgbClr val="1B184F"/>
          </a:solidFill>
          <a:ln w="12700">
            <a:miter lim="400000"/>
          </a:ln>
        </p:spPr>
        <p:txBody>
          <a:bodyPr lIns="0" tIns="0" rIns="0" bIns="0" anchor="ctr"/>
          <a:lstStyle/>
          <a:p>
            <a:endParaRPr/>
          </a:p>
        </p:txBody>
      </p:sp>
      <p:sp>
        <p:nvSpPr>
          <p:cNvPr id="248" name="Agenda item one.…"/>
          <p:cNvSpPr txBox="1"/>
          <p:nvPr/>
        </p:nvSpPr>
        <p:spPr>
          <a:xfrm>
            <a:off x="11458765" y="730310"/>
            <a:ext cx="10160002"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3200"/>
              </a:spcBef>
              <a:defRPr sz="7200" b="1">
                <a:solidFill>
                  <a:srgbClr val="383665"/>
                </a:solidFill>
                <a:latin typeface="+mn-lt"/>
                <a:ea typeface="+mn-ea"/>
                <a:cs typeface="+mn-cs"/>
                <a:sym typeface="Helvetica"/>
              </a:defRPr>
            </a:pPr>
            <a:r>
              <a:t>BindiMaps </a:t>
            </a:r>
            <a:r>
              <a:rPr>
                <a:solidFill>
                  <a:srgbClr val="E85655"/>
                </a:solidFill>
              </a:rPr>
              <a:t>Benefits</a:t>
            </a:r>
          </a:p>
        </p:txBody>
      </p:sp>
      <p:sp>
        <p:nvSpPr>
          <p:cNvPr id="249" name="Customer Experience"/>
          <p:cNvSpPr txBox="1"/>
          <p:nvPr/>
        </p:nvSpPr>
        <p:spPr>
          <a:xfrm>
            <a:off x="11483794" y="1890141"/>
            <a:ext cx="5337424"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4000" b="1">
                <a:solidFill>
                  <a:srgbClr val="383665"/>
                </a:solidFill>
                <a:latin typeface="+mn-lt"/>
                <a:ea typeface="+mn-ea"/>
                <a:cs typeface="+mn-cs"/>
                <a:sym typeface="Helvetica"/>
              </a:defRPr>
            </a:lvl1pPr>
          </a:lstStyle>
          <a:p>
            <a:r>
              <a:t>Customer Experience</a:t>
            </a:r>
          </a:p>
        </p:txBody>
      </p:sp>
      <p:sp>
        <p:nvSpPr>
          <p:cNvPr id="250" name="TextBox 9"/>
          <p:cNvSpPr txBox="1"/>
          <p:nvPr/>
        </p:nvSpPr>
        <p:spPr>
          <a:xfrm>
            <a:off x="3596316" y="21439259"/>
            <a:ext cx="2683003" cy="399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u="sng">
                <a:solidFill>
                  <a:srgbClr val="0000FF"/>
                </a:solidFill>
                <a:uFill>
                  <a:solidFill>
                    <a:srgbClr val="0000FF"/>
                  </a:solidFill>
                </a:uFill>
                <a:latin typeface="+mj-lt"/>
                <a:ea typeface="+mj-ea"/>
                <a:cs typeface="+mj-cs"/>
                <a:sym typeface="Helvetica Neue"/>
                <a:hlinkClick r:id="rId6"/>
              </a:defRPr>
            </a:lvl1pPr>
          </a:lstStyle>
          <a:p>
            <a:pPr>
              <a:defRPr u="none">
                <a:solidFill>
                  <a:srgbClr val="A0A0A0"/>
                </a:solidFill>
                <a:uFillTx/>
              </a:defRPr>
            </a:pPr>
            <a:r>
              <a:rPr u="sng">
                <a:solidFill>
                  <a:srgbClr val="0000FF"/>
                </a:solidFill>
                <a:uFill>
                  <a:solidFill>
                    <a:srgbClr val="0000FF"/>
                  </a:solidFill>
                </a:uFill>
                <a:hlinkClick r:id="rId6"/>
              </a:rPr>
              <a:t>(Qualtrics XM Institute)</a:t>
            </a:r>
          </a:p>
        </p:txBody>
      </p:sp>
      <p:sp>
        <p:nvSpPr>
          <p:cNvPr id="251" name="140%"/>
          <p:cNvSpPr txBox="1"/>
          <p:nvPr/>
        </p:nvSpPr>
        <p:spPr>
          <a:xfrm>
            <a:off x="19216295" y="3449140"/>
            <a:ext cx="1738388"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140%</a:t>
            </a:r>
          </a:p>
        </p:txBody>
      </p:sp>
      <p:sp>
        <p:nvSpPr>
          <p:cNvPr id="252" name="Customers are likely to spend…"/>
          <p:cNvSpPr txBox="1"/>
          <p:nvPr/>
        </p:nvSpPr>
        <p:spPr>
          <a:xfrm>
            <a:off x="13357445" y="3629795"/>
            <a:ext cx="6658174" cy="1176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spcBef>
                <a:spcPts val="100"/>
              </a:spcBef>
              <a:defRPr sz="3200">
                <a:solidFill>
                  <a:srgbClr val="383665"/>
                </a:solidFill>
                <a:latin typeface="+mn-lt"/>
                <a:ea typeface="+mn-ea"/>
                <a:cs typeface="+mn-cs"/>
                <a:sym typeface="Helvetica"/>
              </a:defRPr>
            </a:pPr>
            <a:r>
              <a:t>Customers are likely to spend</a:t>
            </a:r>
          </a:p>
          <a:p>
            <a:pPr>
              <a:spcBef>
                <a:spcPts val="100"/>
              </a:spcBef>
              <a:defRPr sz="3200">
                <a:solidFill>
                  <a:srgbClr val="383665"/>
                </a:solidFill>
                <a:latin typeface="+mn-lt"/>
                <a:ea typeface="+mn-ea"/>
                <a:cs typeface="+mn-cs"/>
                <a:sym typeface="Helvetica"/>
              </a:defRPr>
            </a:pPr>
            <a:r>
              <a:t>more if offered a positive experience</a:t>
            </a:r>
          </a:p>
        </p:txBody>
      </p:sp>
      <p:sp>
        <p:nvSpPr>
          <p:cNvPr id="253" name="Offering a high-quality customer experience can lower the cost of serving a customer by"/>
          <p:cNvSpPr txBox="1"/>
          <p:nvPr/>
        </p:nvSpPr>
        <p:spPr>
          <a:xfrm>
            <a:off x="13424451" y="6359709"/>
            <a:ext cx="7408648" cy="1742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383665"/>
                </a:solidFill>
                <a:latin typeface="+mn-lt"/>
                <a:ea typeface="+mn-ea"/>
                <a:cs typeface="+mn-cs"/>
                <a:sym typeface="Helvetica"/>
              </a:defRPr>
            </a:lvl1pPr>
          </a:lstStyle>
          <a:p>
            <a:r>
              <a:t>Offering a high-quality customer experience can lower the cost of serving a customer by</a:t>
            </a:r>
          </a:p>
        </p:txBody>
      </p:sp>
      <p:sp>
        <p:nvSpPr>
          <p:cNvPr id="254" name="33%"/>
          <p:cNvSpPr txBox="1"/>
          <p:nvPr/>
        </p:nvSpPr>
        <p:spPr>
          <a:xfrm>
            <a:off x="17857395" y="7349938"/>
            <a:ext cx="138523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33%</a:t>
            </a:r>
          </a:p>
        </p:txBody>
      </p:sp>
      <p:sp>
        <p:nvSpPr>
          <p:cNvPr id="255" name="of customers who say they had a great experience will make another purchase from the company."/>
          <p:cNvSpPr txBox="1"/>
          <p:nvPr/>
        </p:nvSpPr>
        <p:spPr>
          <a:xfrm>
            <a:off x="13399309" y="9123919"/>
            <a:ext cx="8322532" cy="2153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2">
              <a:defRPr sz="5400" b="1">
                <a:solidFill>
                  <a:srgbClr val="383665"/>
                </a:solidFill>
                <a:latin typeface="+mn-lt"/>
                <a:ea typeface="+mn-ea"/>
                <a:cs typeface="+mn-cs"/>
                <a:sym typeface="Helvetica"/>
              </a:defRPr>
            </a:pPr>
            <a:r>
              <a:t>         </a:t>
            </a:r>
            <a:r>
              <a:rPr sz="3200" b="0"/>
              <a:t>of customers who say they had a great experience will make another purchase from the company.</a:t>
            </a:r>
          </a:p>
        </p:txBody>
      </p:sp>
      <p:sp>
        <p:nvSpPr>
          <p:cNvPr id="256" name="87%"/>
          <p:cNvSpPr txBox="1"/>
          <p:nvPr/>
        </p:nvSpPr>
        <p:spPr>
          <a:xfrm>
            <a:off x="13386995" y="9259282"/>
            <a:ext cx="138523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87%</a:t>
            </a:r>
          </a:p>
        </p:txBody>
      </p:sp>
      <p:sp>
        <p:nvSpPr>
          <p:cNvPr id="257" name="1"/>
          <p:cNvSpPr txBox="1"/>
          <p:nvPr/>
        </p:nvSpPr>
        <p:spPr>
          <a:xfrm>
            <a:off x="12084656" y="3856861"/>
            <a:ext cx="467457"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1</a:t>
            </a:r>
          </a:p>
        </p:txBody>
      </p:sp>
      <p:sp>
        <p:nvSpPr>
          <p:cNvPr id="258" name="Circle"/>
          <p:cNvSpPr/>
          <p:nvPr/>
        </p:nvSpPr>
        <p:spPr>
          <a:xfrm>
            <a:off x="11652671" y="6535023"/>
            <a:ext cx="1243700" cy="1243700"/>
          </a:xfrm>
          <a:prstGeom prst="ellipse">
            <a:avLst/>
          </a:prstGeom>
          <a:solidFill>
            <a:srgbClr val="FFFFFF"/>
          </a:solidFill>
          <a:ln w="165100">
            <a:solidFill>
              <a:srgbClr val="383665"/>
            </a:solidFill>
          </a:ln>
        </p:spPr>
        <p:txBody>
          <a:bodyPr lIns="0" tIns="0" rIns="0" bIns="0" anchor="ctr"/>
          <a:lstStyle/>
          <a:p>
            <a:endParaRPr/>
          </a:p>
        </p:txBody>
      </p:sp>
      <p:sp>
        <p:nvSpPr>
          <p:cNvPr id="259" name="2"/>
          <p:cNvSpPr txBox="1"/>
          <p:nvPr/>
        </p:nvSpPr>
        <p:spPr>
          <a:xfrm>
            <a:off x="12033856" y="6725601"/>
            <a:ext cx="467457"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2</a:t>
            </a:r>
          </a:p>
        </p:txBody>
      </p:sp>
      <p:sp>
        <p:nvSpPr>
          <p:cNvPr id="260" name="Circle"/>
          <p:cNvSpPr/>
          <p:nvPr/>
        </p:nvSpPr>
        <p:spPr>
          <a:xfrm>
            <a:off x="11652671" y="9669615"/>
            <a:ext cx="1243700" cy="1243700"/>
          </a:xfrm>
          <a:prstGeom prst="ellipse">
            <a:avLst/>
          </a:prstGeom>
          <a:solidFill>
            <a:srgbClr val="FFFFFF"/>
          </a:solidFill>
          <a:ln w="165100">
            <a:solidFill>
              <a:srgbClr val="383665"/>
            </a:solidFill>
          </a:ln>
        </p:spPr>
        <p:txBody>
          <a:bodyPr lIns="0" tIns="0" rIns="0" bIns="0" anchor="ctr"/>
          <a:lstStyle/>
          <a:p>
            <a:endParaRPr/>
          </a:p>
        </p:txBody>
      </p:sp>
      <p:sp>
        <p:nvSpPr>
          <p:cNvPr id="261" name="3"/>
          <p:cNvSpPr txBox="1"/>
          <p:nvPr/>
        </p:nvSpPr>
        <p:spPr>
          <a:xfrm>
            <a:off x="12033856" y="9860193"/>
            <a:ext cx="467457"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40000"/>
              </a:lnSpc>
              <a:defRPr sz="5000" b="1">
                <a:solidFill>
                  <a:srgbClr val="E85655"/>
                </a:solidFill>
                <a:latin typeface="+mn-lt"/>
                <a:ea typeface="+mn-ea"/>
                <a:cs typeface="+mn-cs"/>
                <a:sym typeface="Helvetica"/>
              </a:defRPr>
            </a:lvl1pPr>
          </a:lstStyle>
          <a:p>
            <a:r>
              <a:t>3</a:t>
            </a:r>
          </a:p>
        </p:txBody>
      </p:sp>
      <p:sp>
        <p:nvSpPr>
          <p:cNvPr id="262" name="Rectangle"/>
          <p:cNvSpPr/>
          <p:nvPr/>
        </p:nvSpPr>
        <p:spPr>
          <a:xfrm>
            <a:off x="-273762" y="-76200"/>
            <a:ext cx="845064" cy="14986000"/>
          </a:xfrm>
          <a:prstGeom prst="rect">
            <a:avLst/>
          </a:prstGeom>
          <a:solidFill>
            <a:srgbClr val="1B184F"/>
          </a:solidFill>
          <a:ln w="12700">
            <a:miter lim="400000"/>
          </a:ln>
        </p:spPr>
        <p:txBody>
          <a:bodyPr lIns="0" tIns="0" rIns="0" bIns="0" anchor="ctr"/>
          <a:lstStyle/>
          <a:p>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A6A9"/>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A6A9"/>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200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25551</TotalTime>
  <Words>1029</Words>
  <Application>Microsoft Macintosh PowerPoint</Application>
  <PresentationFormat>Custom</PresentationFormat>
  <Paragraphs>112</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Avenir Heavy</vt:lpstr>
      <vt:lpstr>Helvetica</vt:lpstr>
      <vt:lpstr>Helvetica Light</vt:lpstr>
      <vt:lpstr>Helvetica Neue</vt:lpstr>
      <vt:lpstr>Helvetica Neue Light</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Wright</cp:lastModifiedBy>
  <cp:revision>19</cp:revision>
  <dcterms:modified xsi:type="dcterms:W3CDTF">2021-05-12T07:12:07Z</dcterms:modified>
</cp:coreProperties>
</file>